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0"/>
  </p:notesMasterIdLst>
  <p:sldIdLst>
    <p:sldId id="256" r:id="rId2"/>
    <p:sldId id="257" r:id="rId3"/>
    <p:sldId id="263" r:id="rId4"/>
    <p:sldId id="265" r:id="rId5"/>
    <p:sldId id="266" r:id="rId6"/>
    <p:sldId id="258" r:id="rId7"/>
    <p:sldId id="259" r:id="rId8"/>
    <p:sldId id="260" r:id="rId9"/>
    <p:sldId id="261" r:id="rId10"/>
    <p:sldId id="264" r:id="rId11"/>
    <p:sldId id="262" r:id="rId12"/>
    <p:sldId id="269" r:id="rId13"/>
    <p:sldId id="273" r:id="rId14"/>
    <p:sldId id="267" r:id="rId15"/>
    <p:sldId id="270" r:id="rId16"/>
    <p:sldId id="271" r:id="rId17"/>
    <p:sldId id="272" r:id="rId18"/>
    <p:sldId id="268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F8179-B2B1-4420-BB52-229C85A9D47B}" v="1" dt="2024-10-07T08:34:13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09DC0-DED5-46F0-A6C5-C76F2AFF1AF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3E8058-1BA5-4FE7-9EE4-A1A19B151C49}">
      <dgm:prSet/>
      <dgm:spPr/>
      <dgm:t>
        <a:bodyPr/>
        <a:lstStyle/>
        <a:p>
          <a:r>
            <a:rPr lang="pl-PL"/>
            <a:t>W oczekiwaniu na wynik dochodzenia-właściwy organ ogranicza przemieszczanie zwierząt oraz materiału biologicznego należących do docelowej populacji zwierząt z zakładu, w którym utrzymywane są zwierzęta, o ile nie zostanie wydane na to pozwolenie w celu natychmiastowego uboju.</a:t>
          </a:r>
          <a:endParaRPr lang="en-US"/>
        </a:p>
      </dgm:t>
    </dgm:pt>
    <dgm:pt modelId="{2D38082B-2921-4283-8772-D723043B340D}" type="parTrans" cxnId="{D7B47A96-59A6-43DD-AD9E-120DA242AABC}">
      <dgm:prSet/>
      <dgm:spPr/>
      <dgm:t>
        <a:bodyPr/>
        <a:lstStyle/>
        <a:p>
          <a:endParaRPr lang="en-US"/>
        </a:p>
      </dgm:t>
    </dgm:pt>
    <dgm:pt modelId="{6CF9E616-58F6-47BF-AB9C-D5BA9625AEC6}" type="sibTrans" cxnId="{D7B47A96-59A6-43DD-AD9E-120DA242AABC}">
      <dgm:prSet/>
      <dgm:spPr/>
      <dgm:t>
        <a:bodyPr/>
        <a:lstStyle/>
        <a:p>
          <a:endParaRPr lang="en-US"/>
        </a:p>
      </dgm:t>
    </dgm:pt>
    <dgm:pt modelId="{10982B82-3D5B-4097-87E8-BD790C01974F}">
      <dgm:prSet/>
      <dgm:spPr/>
      <dgm:t>
        <a:bodyPr/>
        <a:lstStyle/>
        <a:p>
          <a:r>
            <a:rPr lang="pl-PL"/>
            <a:t>Zarządza zastosowanie odpowiednich środków zmniejszających ryzyko, jeżeli jest to niezbędne i technicznie wykonalne, aby zapobiec narażeniu lub ograniczyć narażenie zwierząt należących do docelowej populacji zwierząt na ataki ze strony wektorów.</a:t>
          </a:r>
          <a:endParaRPr lang="en-US"/>
        </a:p>
      </dgm:t>
    </dgm:pt>
    <dgm:pt modelId="{0CEEAAD3-3214-4277-9642-86D1E42492CF}" type="parTrans" cxnId="{0D3F8F3E-2AF9-42F7-A3DD-93B0CC93D2B1}">
      <dgm:prSet/>
      <dgm:spPr/>
      <dgm:t>
        <a:bodyPr/>
        <a:lstStyle/>
        <a:p>
          <a:endParaRPr lang="en-US"/>
        </a:p>
      </dgm:t>
    </dgm:pt>
    <dgm:pt modelId="{EC6F13DA-83EF-47B1-BA5F-7C83A696FF72}" type="sibTrans" cxnId="{0D3F8F3E-2AF9-42F7-A3DD-93B0CC93D2B1}">
      <dgm:prSet/>
      <dgm:spPr/>
      <dgm:t>
        <a:bodyPr/>
        <a:lstStyle/>
        <a:p>
          <a:endParaRPr lang="en-US"/>
        </a:p>
      </dgm:t>
    </dgm:pt>
    <dgm:pt modelId="{B3A128EC-AE74-4AC3-A10C-48C622B919E8}" type="pres">
      <dgm:prSet presAssocID="{08C09DC0-DED5-46F0-A6C5-C76F2AFF1A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25E695F-E68E-413C-8E03-EB8837533B23}" type="pres">
      <dgm:prSet presAssocID="{0D3E8058-1BA5-4FE7-9EE4-A1A19B151C49}" presName="hierRoot1" presStyleCnt="0"/>
      <dgm:spPr/>
    </dgm:pt>
    <dgm:pt modelId="{1917815C-08D6-4157-B695-5D6404B08F9A}" type="pres">
      <dgm:prSet presAssocID="{0D3E8058-1BA5-4FE7-9EE4-A1A19B151C49}" presName="composite" presStyleCnt="0"/>
      <dgm:spPr/>
    </dgm:pt>
    <dgm:pt modelId="{0890D6C0-0E1E-4398-8A98-161C110F3E00}" type="pres">
      <dgm:prSet presAssocID="{0D3E8058-1BA5-4FE7-9EE4-A1A19B151C49}" presName="background" presStyleLbl="node0" presStyleIdx="0" presStyleCnt="2"/>
      <dgm:spPr/>
    </dgm:pt>
    <dgm:pt modelId="{85CAB29E-95BC-4048-8992-4CB6D54662C1}" type="pres">
      <dgm:prSet presAssocID="{0D3E8058-1BA5-4FE7-9EE4-A1A19B151C49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0F2A6F6-0644-4986-8B6B-3AA14B184921}" type="pres">
      <dgm:prSet presAssocID="{0D3E8058-1BA5-4FE7-9EE4-A1A19B151C49}" presName="hierChild2" presStyleCnt="0"/>
      <dgm:spPr/>
    </dgm:pt>
    <dgm:pt modelId="{5711626B-ACAE-4FE6-8359-3AD690B7591A}" type="pres">
      <dgm:prSet presAssocID="{10982B82-3D5B-4097-87E8-BD790C01974F}" presName="hierRoot1" presStyleCnt="0"/>
      <dgm:spPr/>
    </dgm:pt>
    <dgm:pt modelId="{42D78BE0-2AC1-499F-8804-C4BB77A2E03D}" type="pres">
      <dgm:prSet presAssocID="{10982B82-3D5B-4097-87E8-BD790C01974F}" presName="composite" presStyleCnt="0"/>
      <dgm:spPr/>
    </dgm:pt>
    <dgm:pt modelId="{6CE98F38-9BAE-4FDA-9335-7A35517871E0}" type="pres">
      <dgm:prSet presAssocID="{10982B82-3D5B-4097-87E8-BD790C01974F}" presName="background" presStyleLbl="node0" presStyleIdx="1" presStyleCnt="2"/>
      <dgm:spPr/>
    </dgm:pt>
    <dgm:pt modelId="{CA6266CC-F0F3-4A19-8E13-5FD459CFD4FC}" type="pres">
      <dgm:prSet presAssocID="{10982B82-3D5B-4097-87E8-BD790C01974F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4C19469-D6C0-42EE-9E20-D1D4AA3DA190}" type="pres">
      <dgm:prSet presAssocID="{10982B82-3D5B-4097-87E8-BD790C01974F}" presName="hierChild2" presStyleCnt="0"/>
      <dgm:spPr/>
    </dgm:pt>
  </dgm:ptLst>
  <dgm:cxnLst>
    <dgm:cxn modelId="{49F5A093-95C4-43F5-B28D-AD29CD2C300F}" type="presOf" srcId="{10982B82-3D5B-4097-87E8-BD790C01974F}" destId="{CA6266CC-F0F3-4A19-8E13-5FD459CFD4FC}" srcOrd="0" destOrd="0" presId="urn:microsoft.com/office/officeart/2005/8/layout/hierarchy1"/>
    <dgm:cxn modelId="{D7B47A96-59A6-43DD-AD9E-120DA242AABC}" srcId="{08C09DC0-DED5-46F0-A6C5-C76F2AFF1AF9}" destId="{0D3E8058-1BA5-4FE7-9EE4-A1A19B151C49}" srcOrd="0" destOrd="0" parTransId="{2D38082B-2921-4283-8772-D723043B340D}" sibTransId="{6CF9E616-58F6-47BF-AB9C-D5BA9625AEC6}"/>
    <dgm:cxn modelId="{570E8878-E207-4500-850E-F1203735CB34}" type="presOf" srcId="{0D3E8058-1BA5-4FE7-9EE4-A1A19B151C49}" destId="{85CAB29E-95BC-4048-8992-4CB6D54662C1}" srcOrd="0" destOrd="0" presId="urn:microsoft.com/office/officeart/2005/8/layout/hierarchy1"/>
    <dgm:cxn modelId="{0D3F8F3E-2AF9-42F7-A3DD-93B0CC93D2B1}" srcId="{08C09DC0-DED5-46F0-A6C5-C76F2AFF1AF9}" destId="{10982B82-3D5B-4097-87E8-BD790C01974F}" srcOrd="1" destOrd="0" parTransId="{0CEEAAD3-3214-4277-9642-86D1E42492CF}" sibTransId="{EC6F13DA-83EF-47B1-BA5F-7C83A696FF72}"/>
    <dgm:cxn modelId="{2524EE9D-9676-4175-9880-E2391A1527D8}" type="presOf" srcId="{08C09DC0-DED5-46F0-A6C5-C76F2AFF1AF9}" destId="{B3A128EC-AE74-4AC3-A10C-48C622B919E8}" srcOrd="0" destOrd="0" presId="urn:microsoft.com/office/officeart/2005/8/layout/hierarchy1"/>
    <dgm:cxn modelId="{417B8E34-4763-4E92-B8A5-6A4BA614FF2E}" type="presParOf" srcId="{B3A128EC-AE74-4AC3-A10C-48C622B919E8}" destId="{625E695F-E68E-413C-8E03-EB8837533B23}" srcOrd="0" destOrd="0" presId="urn:microsoft.com/office/officeart/2005/8/layout/hierarchy1"/>
    <dgm:cxn modelId="{125B03EF-BF9A-41F6-B49F-776E9CCDB31A}" type="presParOf" srcId="{625E695F-E68E-413C-8E03-EB8837533B23}" destId="{1917815C-08D6-4157-B695-5D6404B08F9A}" srcOrd="0" destOrd="0" presId="urn:microsoft.com/office/officeart/2005/8/layout/hierarchy1"/>
    <dgm:cxn modelId="{7F638207-6E4A-4C08-89D4-84671AC4F592}" type="presParOf" srcId="{1917815C-08D6-4157-B695-5D6404B08F9A}" destId="{0890D6C0-0E1E-4398-8A98-161C110F3E00}" srcOrd="0" destOrd="0" presId="urn:microsoft.com/office/officeart/2005/8/layout/hierarchy1"/>
    <dgm:cxn modelId="{F05E4428-AE08-4AB5-A060-B07924F5640F}" type="presParOf" srcId="{1917815C-08D6-4157-B695-5D6404B08F9A}" destId="{85CAB29E-95BC-4048-8992-4CB6D54662C1}" srcOrd="1" destOrd="0" presId="urn:microsoft.com/office/officeart/2005/8/layout/hierarchy1"/>
    <dgm:cxn modelId="{5158092E-EB45-404A-A500-5EDD6DC40310}" type="presParOf" srcId="{625E695F-E68E-413C-8E03-EB8837533B23}" destId="{80F2A6F6-0644-4986-8B6B-3AA14B184921}" srcOrd="1" destOrd="0" presId="urn:microsoft.com/office/officeart/2005/8/layout/hierarchy1"/>
    <dgm:cxn modelId="{2E3C1486-EA20-4B8C-B578-034094187DE7}" type="presParOf" srcId="{B3A128EC-AE74-4AC3-A10C-48C622B919E8}" destId="{5711626B-ACAE-4FE6-8359-3AD690B7591A}" srcOrd="1" destOrd="0" presId="urn:microsoft.com/office/officeart/2005/8/layout/hierarchy1"/>
    <dgm:cxn modelId="{66B4CDA9-B40E-45AD-9B7F-C36FE6436BB5}" type="presParOf" srcId="{5711626B-ACAE-4FE6-8359-3AD690B7591A}" destId="{42D78BE0-2AC1-499F-8804-C4BB77A2E03D}" srcOrd="0" destOrd="0" presId="urn:microsoft.com/office/officeart/2005/8/layout/hierarchy1"/>
    <dgm:cxn modelId="{34314614-398B-4A88-B5AD-4C1701014E93}" type="presParOf" srcId="{42D78BE0-2AC1-499F-8804-C4BB77A2E03D}" destId="{6CE98F38-9BAE-4FDA-9335-7A35517871E0}" srcOrd="0" destOrd="0" presId="urn:microsoft.com/office/officeart/2005/8/layout/hierarchy1"/>
    <dgm:cxn modelId="{DCA3A710-7770-432F-A252-C493776D3072}" type="presParOf" srcId="{42D78BE0-2AC1-499F-8804-C4BB77A2E03D}" destId="{CA6266CC-F0F3-4A19-8E13-5FD459CFD4FC}" srcOrd="1" destOrd="0" presId="urn:microsoft.com/office/officeart/2005/8/layout/hierarchy1"/>
    <dgm:cxn modelId="{0698326E-25F5-4544-AFAA-1CB8ED32AEB8}" type="presParOf" srcId="{5711626B-ACAE-4FE6-8359-3AD690B7591A}" destId="{14C19469-D6C0-42EE-9E20-D1D4AA3DA1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90C4F-2FBF-4828-B180-9949FC24534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60804C-C377-4868-81A0-777563F42164}">
      <dgm:prSet/>
      <dgm:spPr/>
      <dgm:t>
        <a:bodyPr/>
        <a:lstStyle/>
        <a:p>
          <a:r>
            <a:rPr lang="pl-PL"/>
            <a:t>1) Przeprowadza</a:t>
          </a:r>
          <a:endParaRPr lang="en-US"/>
        </a:p>
      </dgm:t>
    </dgm:pt>
    <dgm:pt modelId="{CA839C91-7927-43AB-9DAD-305281604E8D}" type="parTrans" cxnId="{9E532C28-0DBD-437D-B4CF-1DBA964DA187}">
      <dgm:prSet/>
      <dgm:spPr/>
      <dgm:t>
        <a:bodyPr/>
        <a:lstStyle/>
        <a:p>
          <a:endParaRPr lang="en-US"/>
        </a:p>
      </dgm:t>
    </dgm:pt>
    <dgm:pt modelId="{261FC43D-2975-4C04-9ED5-7255633EB808}" type="sibTrans" cxnId="{9E532C28-0DBD-437D-B4CF-1DBA964DA187}">
      <dgm:prSet/>
      <dgm:spPr/>
      <dgm:t>
        <a:bodyPr/>
        <a:lstStyle/>
        <a:p>
          <a:endParaRPr lang="en-US"/>
        </a:p>
      </dgm:t>
    </dgm:pt>
    <dgm:pt modelId="{AFF5E1E6-8C49-4D5E-A82F-F1BFB2C220FD}">
      <dgm:prSet/>
      <dgm:spPr/>
      <dgm:t>
        <a:bodyPr/>
        <a:lstStyle/>
        <a:p>
          <a:r>
            <a:rPr lang="pl-PL" dirty="0"/>
            <a:t>dochodzenie epizootyczne,</a:t>
          </a:r>
          <a:endParaRPr lang="en-US" dirty="0"/>
        </a:p>
      </dgm:t>
    </dgm:pt>
    <dgm:pt modelId="{0376565E-AC01-4AA3-BD3F-F55DD863ED66}" type="parTrans" cxnId="{2EAB3960-6491-414A-9D7F-B93B77924761}">
      <dgm:prSet/>
      <dgm:spPr/>
      <dgm:t>
        <a:bodyPr/>
        <a:lstStyle/>
        <a:p>
          <a:endParaRPr lang="en-US"/>
        </a:p>
      </dgm:t>
    </dgm:pt>
    <dgm:pt modelId="{D794110D-FCDF-4D36-98A2-6545EE7A35AC}" type="sibTrans" cxnId="{2EAB3960-6491-414A-9D7F-B93B77924761}">
      <dgm:prSet/>
      <dgm:spPr/>
      <dgm:t>
        <a:bodyPr/>
        <a:lstStyle/>
        <a:p>
          <a:endParaRPr lang="en-US"/>
        </a:p>
      </dgm:t>
    </dgm:pt>
    <dgm:pt modelId="{37D6B5F7-698D-4F66-8822-57E0E499A4F7}">
      <dgm:prSet/>
      <dgm:spPr/>
      <dgm:t>
        <a:bodyPr/>
        <a:lstStyle/>
        <a:p>
          <a:r>
            <a:rPr lang="pl-PL"/>
            <a:t>badanie kliniczne zwierząt z gatunków wrażliwych,</a:t>
          </a:r>
          <a:endParaRPr lang="en-US"/>
        </a:p>
      </dgm:t>
    </dgm:pt>
    <dgm:pt modelId="{7A0711CB-87CF-4C4C-B656-A1465F2649DF}" type="parTrans" cxnId="{6DEAFCEF-5288-46E8-B0D7-429AE7D1F3DA}">
      <dgm:prSet/>
      <dgm:spPr/>
      <dgm:t>
        <a:bodyPr/>
        <a:lstStyle/>
        <a:p>
          <a:endParaRPr lang="en-US"/>
        </a:p>
      </dgm:t>
    </dgm:pt>
    <dgm:pt modelId="{A360A6A3-9CC4-4CFC-BA47-328AF854A365}" type="sibTrans" cxnId="{6DEAFCEF-5288-46E8-B0D7-429AE7D1F3DA}">
      <dgm:prSet/>
      <dgm:spPr/>
      <dgm:t>
        <a:bodyPr/>
        <a:lstStyle/>
        <a:p>
          <a:endParaRPr lang="en-US"/>
        </a:p>
      </dgm:t>
    </dgm:pt>
    <dgm:pt modelId="{B5C8A72B-8558-4A52-960F-F3618EF6BA29}">
      <dgm:prSet/>
      <dgm:spPr/>
      <dgm:t>
        <a:bodyPr/>
        <a:lstStyle/>
        <a:p>
          <a:r>
            <a:rPr lang="pl-PL"/>
            <a:t>oględziny albo sekcję zwłok zwierząt z gatunków wrażliwych;</a:t>
          </a:r>
          <a:endParaRPr lang="en-US"/>
        </a:p>
      </dgm:t>
    </dgm:pt>
    <dgm:pt modelId="{A4F1ED5B-4898-4A4F-8444-46C71483D894}" type="parTrans" cxnId="{0CAD45CF-54D3-4A14-AC3C-78E884E042D0}">
      <dgm:prSet/>
      <dgm:spPr/>
      <dgm:t>
        <a:bodyPr/>
        <a:lstStyle/>
        <a:p>
          <a:endParaRPr lang="en-US"/>
        </a:p>
      </dgm:t>
    </dgm:pt>
    <dgm:pt modelId="{BAD24257-DF2D-42DA-ACAB-7EB002A2109C}" type="sibTrans" cxnId="{0CAD45CF-54D3-4A14-AC3C-78E884E042D0}">
      <dgm:prSet/>
      <dgm:spPr/>
      <dgm:t>
        <a:bodyPr/>
        <a:lstStyle/>
        <a:p>
          <a:endParaRPr lang="en-US"/>
        </a:p>
      </dgm:t>
    </dgm:pt>
    <dgm:pt modelId="{F27BBBB6-B000-47E0-AC5B-EF7F7DFFAC35}">
      <dgm:prSet/>
      <dgm:spPr/>
      <dgm:t>
        <a:bodyPr/>
        <a:lstStyle/>
        <a:p>
          <a:r>
            <a:rPr lang="pl-PL"/>
            <a:t>2) pobiera próbki od zwierząt z gatunków wrażliwych podejrzanych o zakażenie chorobą i wysyła je do badań do laboratorium urzędowego</a:t>
          </a:r>
          <a:endParaRPr lang="en-US"/>
        </a:p>
      </dgm:t>
    </dgm:pt>
    <dgm:pt modelId="{3AA1F0E2-304F-4411-A25B-605D113286EE}" type="parTrans" cxnId="{6CA59B34-1133-440C-9D2B-B970AD507249}">
      <dgm:prSet/>
      <dgm:spPr/>
      <dgm:t>
        <a:bodyPr/>
        <a:lstStyle/>
        <a:p>
          <a:endParaRPr lang="en-US"/>
        </a:p>
      </dgm:t>
    </dgm:pt>
    <dgm:pt modelId="{C430C9D5-589A-4F84-BBBD-A25B3D2B10F2}" type="sibTrans" cxnId="{6CA59B34-1133-440C-9D2B-B970AD507249}">
      <dgm:prSet/>
      <dgm:spPr/>
      <dgm:t>
        <a:bodyPr/>
        <a:lstStyle/>
        <a:p>
          <a:endParaRPr lang="en-US"/>
        </a:p>
      </dgm:t>
    </dgm:pt>
    <dgm:pt modelId="{72E5F099-08D8-4865-BEEE-FAAB392C000F}">
      <dgm:prSet/>
      <dgm:spPr/>
      <dgm:t>
        <a:bodyPr/>
        <a:lstStyle/>
        <a:p>
          <a:r>
            <a:rPr lang="pl-PL" dirty="0"/>
            <a:t>3) obejmuje nadzór nad gospodarstwem, w ramach którego:</a:t>
          </a:r>
          <a:endParaRPr lang="en-US" dirty="0"/>
        </a:p>
      </dgm:t>
    </dgm:pt>
    <dgm:pt modelId="{47D129C9-608D-47B9-9BD4-896DEC4EB3AA}" type="parTrans" cxnId="{F3B6946A-690A-4423-9F62-CD60B001D959}">
      <dgm:prSet/>
      <dgm:spPr/>
      <dgm:t>
        <a:bodyPr/>
        <a:lstStyle/>
        <a:p>
          <a:endParaRPr lang="en-US"/>
        </a:p>
      </dgm:t>
    </dgm:pt>
    <dgm:pt modelId="{C236ED32-92F6-460F-B30E-7EF84F71B164}" type="sibTrans" cxnId="{F3B6946A-690A-4423-9F62-CD60B001D959}">
      <dgm:prSet/>
      <dgm:spPr/>
      <dgm:t>
        <a:bodyPr/>
        <a:lstStyle/>
        <a:p>
          <a:endParaRPr lang="en-US"/>
        </a:p>
      </dgm:t>
    </dgm:pt>
    <dgm:pt modelId="{C581BFD2-0AB5-46B6-891F-7DBC8F181730}">
      <dgm:prSet/>
      <dgm:spPr/>
      <dgm:t>
        <a:bodyPr/>
        <a:lstStyle/>
        <a:p>
          <a:r>
            <a:rPr lang="pl-PL" dirty="0"/>
            <a:t>prowadzi spis zwierząt z gatunków wrażliwych, z podziałem na gatunki, określając liczbę zwierząt padłych, </a:t>
          </a:r>
          <a:r>
            <a:rPr lang="pl-PL" dirty="0" err="1"/>
            <a:t>zwierzątpodejrzanych</a:t>
          </a:r>
          <a:r>
            <a:rPr lang="pl-PL" dirty="0"/>
            <a:t> o chorobę lub zakażenie oraz uwzględniając zwierzęta z gatunków wrażliwych, które urodziły się lub padły w okresie podejrzenia o chorobę,</a:t>
          </a:r>
          <a:endParaRPr lang="en-US" dirty="0"/>
        </a:p>
      </dgm:t>
    </dgm:pt>
    <dgm:pt modelId="{B16542A9-930E-471E-841E-B11253AFAC10}" type="parTrans" cxnId="{156F3EAF-3E36-4358-8113-6D397A7FF17A}">
      <dgm:prSet/>
      <dgm:spPr/>
      <dgm:t>
        <a:bodyPr/>
        <a:lstStyle/>
        <a:p>
          <a:endParaRPr lang="en-US"/>
        </a:p>
      </dgm:t>
    </dgm:pt>
    <dgm:pt modelId="{154DD587-26DF-4343-B10B-21718AC7630E}" type="sibTrans" cxnId="{156F3EAF-3E36-4358-8113-6D397A7FF17A}">
      <dgm:prSet/>
      <dgm:spPr/>
      <dgm:t>
        <a:bodyPr/>
        <a:lstStyle/>
        <a:p>
          <a:endParaRPr lang="en-US"/>
        </a:p>
      </dgm:t>
    </dgm:pt>
    <dgm:pt modelId="{FD1C5813-36C3-468C-8139-6CD994460A10}">
      <dgm:prSet/>
      <dgm:spPr/>
      <dgm:t>
        <a:bodyPr/>
        <a:lstStyle/>
        <a:p>
          <a:r>
            <a:rPr lang="pl-PL" dirty="0"/>
            <a:t>sporządza spis miejsc, w których istnieją sprzyjające warunki do namnażania i przetrwania </a:t>
          </a:r>
          <a:r>
            <a:rPr lang="pl-PL" dirty="0" err="1"/>
            <a:t>kuczmanów</a:t>
          </a:r>
          <a:r>
            <a:rPr lang="pl-PL" dirty="0"/>
            <a:t> z gatunku </a:t>
          </a:r>
          <a:r>
            <a:rPr lang="pl-PL" dirty="0" err="1"/>
            <a:t>Culicoides</a:t>
          </a:r>
          <a:r>
            <a:rPr lang="pl-PL" dirty="0"/>
            <a:t> </a:t>
          </a:r>
          <a:r>
            <a:rPr lang="pl-PL" dirty="0" err="1"/>
            <a:t>imicola</a:t>
          </a:r>
          <a:r>
            <a:rPr lang="pl-PL" dirty="0"/>
            <a:t> lub </a:t>
          </a:r>
          <a:r>
            <a:rPr lang="pl-PL" dirty="0" err="1"/>
            <a:t>kuczmanów</a:t>
          </a:r>
          <a:r>
            <a:rPr lang="pl-PL" dirty="0"/>
            <a:t> z innych gatunków z rodzaju </a:t>
          </a:r>
          <a:r>
            <a:rPr lang="pl-PL" dirty="0" err="1"/>
            <a:t>Culicoides</a:t>
          </a:r>
          <a:r>
            <a:rPr lang="pl-PL" dirty="0"/>
            <a:t>, jeżeli zostały określone w przepisach Unii Europejskiej4), zwanych dalej „wektorami”, oraz określa środki do ich zwalczenia,</a:t>
          </a:r>
          <a:endParaRPr lang="en-US" dirty="0"/>
        </a:p>
      </dgm:t>
    </dgm:pt>
    <dgm:pt modelId="{3890D8C6-3143-4197-A7A5-C4B99542A723}" type="parTrans" cxnId="{9203992B-855A-4898-B7B7-B21A37F0DD64}">
      <dgm:prSet/>
      <dgm:spPr/>
      <dgm:t>
        <a:bodyPr/>
        <a:lstStyle/>
        <a:p>
          <a:endParaRPr lang="en-US"/>
        </a:p>
      </dgm:t>
    </dgm:pt>
    <dgm:pt modelId="{CCBC73C9-5972-44D5-B767-34BB3DF1C173}" type="sibTrans" cxnId="{9203992B-855A-4898-B7B7-B21A37F0DD64}">
      <dgm:prSet/>
      <dgm:spPr/>
      <dgm:t>
        <a:bodyPr/>
        <a:lstStyle/>
        <a:p>
          <a:endParaRPr lang="en-US"/>
        </a:p>
      </dgm:t>
    </dgm:pt>
    <dgm:pt modelId="{9CEAC9E2-115C-44AE-9643-103512D446E2}">
      <dgm:prSet/>
      <dgm:spPr/>
      <dgm:t>
        <a:bodyPr/>
        <a:lstStyle/>
        <a:p>
          <a:r>
            <a:rPr lang="pl-PL" dirty="0"/>
            <a:t>nakazuje umieszczenie zwierząt z gatunków wrażliwych w pomieszczeniach, jeżeli istnieją odpowiednie do </a:t>
          </a:r>
          <a:r>
            <a:rPr lang="pl-PL" dirty="0" err="1"/>
            <a:t>tegowarunki</a:t>
          </a:r>
          <a:r>
            <a:rPr lang="pl-PL" dirty="0"/>
            <a:t> w gospodarstwie,</a:t>
          </a:r>
          <a:endParaRPr lang="en-US" dirty="0"/>
        </a:p>
      </dgm:t>
    </dgm:pt>
    <dgm:pt modelId="{283A11B3-2871-4D20-A278-F47F165DFF73}" type="parTrans" cxnId="{18F2DC59-BA44-4B09-960E-218D3CA30507}">
      <dgm:prSet/>
      <dgm:spPr/>
      <dgm:t>
        <a:bodyPr/>
        <a:lstStyle/>
        <a:p>
          <a:endParaRPr lang="en-US"/>
        </a:p>
      </dgm:t>
    </dgm:pt>
    <dgm:pt modelId="{6339D28A-EB01-422D-88AB-4DDEBD857DAE}" type="sibTrans" cxnId="{18F2DC59-BA44-4B09-960E-218D3CA30507}">
      <dgm:prSet/>
      <dgm:spPr/>
      <dgm:t>
        <a:bodyPr/>
        <a:lstStyle/>
        <a:p>
          <a:endParaRPr lang="en-US"/>
        </a:p>
      </dgm:t>
    </dgm:pt>
    <dgm:pt modelId="{5812C813-7133-4B51-9BCF-4425C1F96ABC}">
      <dgm:prSet/>
      <dgm:spPr/>
      <dgm:t>
        <a:bodyPr/>
        <a:lstStyle/>
        <a:p>
          <a:r>
            <a:rPr lang="pl-PL" dirty="0"/>
            <a:t>zakazuje wyprowadzania zwierząt z gatunków wrażliwych z gospodarstwa, w którym podejrzewa się wystąpienie choroby, lub do tego gospodarstwa,</a:t>
          </a:r>
          <a:endParaRPr lang="en-US" dirty="0"/>
        </a:p>
      </dgm:t>
    </dgm:pt>
    <dgm:pt modelId="{31C408A9-0DF7-4846-AC57-D409ADD046B0}" type="parTrans" cxnId="{F94E65CC-132F-47AA-A56B-B444C0CB7512}">
      <dgm:prSet/>
      <dgm:spPr/>
      <dgm:t>
        <a:bodyPr/>
        <a:lstStyle/>
        <a:p>
          <a:endParaRPr lang="en-US"/>
        </a:p>
      </dgm:t>
    </dgm:pt>
    <dgm:pt modelId="{432380BC-83FB-42A1-9A99-7640F9CC642E}" type="sibTrans" cxnId="{F94E65CC-132F-47AA-A56B-B444C0CB7512}">
      <dgm:prSet/>
      <dgm:spPr/>
      <dgm:t>
        <a:bodyPr/>
        <a:lstStyle/>
        <a:p>
          <a:endParaRPr lang="en-US"/>
        </a:p>
      </dgm:t>
    </dgm:pt>
    <dgm:pt modelId="{63316986-74A8-49A1-948D-8C940698F6EA}">
      <dgm:prSet/>
      <dgm:spPr/>
      <dgm:t>
        <a:bodyPr/>
        <a:lstStyle/>
        <a:p>
          <a:r>
            <a:rPr lang="pl-PL" dirty="0"/>
            <a:t>nakazuje postępowanie ze zwłokami zwierzęcymi zgodnie z przepisami Unii Europejskiej dotyczącymi </a:t>
          </a:r>
          <a:r>
            <a:rPr lang="pl-PL" dirty="0" err="1"/>
            <a:t>niszczeniai</a:t>
          </a:r>
          <a:r>
            <a:rPr lang="pl-PL" dirty="0"/>
            <a:t> przetwarzania ubocznych produktów zwierzęcych określone w rozporządzeniu Parlamentu Europejskiego i Rady(WE) nr 1069/2009 z dnia 21 października 2009 r. </a:t>
          </a:r>
          <a:endParaRPr lang="en-US" dirty="0"/>
        </a:p>
      </dgm:t>
    </dgm:pt>
    <dgm:pt modelId="{8CCC5AD3-7E89-40CC-9A3F-99C96CDE3E46}" type="parTrans" cxnId="{1D39B530-1CF2-437C-81A1-FE1EBD2C39F8}">
      <dgm:prSet/>
      <dgm:spPr/>
      <dgm:t>
        <a:bodyPr/>
        <a:lstStyle/>
        <a:p>
          <a:endParaRPr lang="en-US"/>
        </a:p>
      </dgm:t>
    </dgm:pt>
    <dgm:pt modelId="{A38489F7-F944-4B42-8A05-432505C326F5}" type="sibTrans" cxnId="{1D39B530-1CF2-437C-81A1-FE1EBD2C39F8}">
      <dgm:prSet/>
      <dgm:spPr/>
      <dgm:t>
        <a:bodyPr/>
        <a:lstStyle/>
        <a:p>
          <a:endParaRPr lang="en-US"/>
        </a:p>
      </dgm:t>
    </dgm:pt>
    <dgm:pt modelId="{67423F3C-861F-4F7C-9940-9F020A3D68AB}">
      <dgm:prSet/>
      <dgm:spPr/>
      <dgm:t>
        <a:bodyPr/>
        <a:lstStyle/>
        <a:p>
          <a:r>
            <a:rPr lang="pl-PL" dirty="0"/>
            <a:t>nakazuje podjęcie czynności służących zwalczeniu wektorów w pomieszczeniach lub miejscach, w których są przetrzymywane zwierzęta, oraz wokół nich, w tym określa częstotliwość dezynsekcji w zależności od zastosowanego produktu biobójczego dopuszczonego do obrotu na podstawie przepisów o produktach biobójczych oraz warunków klimatycznych..</a:t>
          </a:r>
          <a:endParaRPr lang="en-US" dirty="0"/>
        </a:p>
      </dgm:t>
    </dgm:pt>
    <dgm:pt modelId="{676352A5-8378-4444-B65A-511D8181D543}" type="parTrans" cxnId="{BD690B2F-3AD7-43C4-91F6-86B00290145A}">
      <dgm:prSet/>
      <dgm:spPr/>
      <dgm:t>
        <a:bodyPr/>
        <a:lstStyle/>
        <a:p>
          <a:endParaRPr lang="en-US"/>
        </a:p>
      </dgm:t>
    </dgm:pt>
    <dgm:pt modelId="{15D97478-6F22-491D-A5E9-01B16A904282}" type="sibTrans" cxnId="{BD690B2F-3AD7-43C4-91F6-86B00290145A}">
      <dgm:prSet/>
      <dgm:spPr/>
      <dgm:t>
        <a:bodyPr/>
        <a:lstStyle/>
        <a:p>
          <a:endParaRPr lang="en-US"/>
        </a:p>
      </dgm:t>
    </dgm:pt>
    <dgm:pt modelId="{3D8ABA8D-8C09-47BA-87B7-13AF757AF1D7}" type="pres">
      <dgm:prSet presAssocID="{FA690C4F-2FBF-4828-B180-9949FC245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74AD91-FC33-4E45-BD4B-B477DA88CE0E}" type="pres">
      <dgm:prSet presAssocID="{9560804C-C377-4868-81A0-777563F421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A68A03-096A-4E8A-9860-C702A8BDC46D}" type="pres">
      <dgm:prSet presAssocID="{9560804C-C377-4868-81A0-777563F4216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A95B60-16B5-43FC-8EE3-3AC9A63FE2B1}" type="pres">
      <dgm:prSet presAssocID="{F27BBBB6-B000-47E0-AC5B-EF7F7DFFAC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ED76A-5E41-4081-BBEC-26F511CEA014}" type="pres">
      <dgm:prSet presAssocID="{C430C9D5-589A-4F84-BBBD-A25B3D2B10F2}" presName="spacer" presStyleCnt="0"/>
      <dgm:spPr/>
    </dgm:pt>
    <dgm:pt modelId="{EC91BA33-847C-4C50-B555-8B18962D4AF7}" type="pres">
      <dgm:prSet presAssocID="{72E5F099-08D8-4865-BEEE-FAAB392C00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682C10-03BD-48AC-8654-A48E0A4C0940}" type="pres">
      <dgm:prSet presAssocID="{72E5F099-08D8-4865-BEEE-FAAB392C000F}" presName="childText" presStyleLbl="revTx" presStyleIdx="1" presStyleCnt="2" custScaleY="1224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03992B-855A-4898-B7B7-B21A37F0DD64}" srcId="{72E5F099-08D8-4865-BEEE-FAAB392C000F}" destId="{FD1C5813-36C3-468C-8139-6CD994460A10}" srcOrd="1" destOrd="0" parTransId="{3890D8C6-3143-4197-A7A5-C4B99542A723}" sibTransId="{CCBC73C9-5972-44D5-B767-34BB3DF1C173}"/>
    <dgm:cxn modelId="{0F88FE02-AA73-4916-8D43-9C7A619DB301}" type="presOf" srcId="{AFF5E1E6-8C49-4D5E-A82F-F1BFB2C220FD}" destId="{5AA68A03-096A-4E8A-9860-C702A8BDC46D}" srcOrd="0" destOrd="0" presId="urn:microsoft.com/office/officeart/2005/8/layout/vList2"/>
    <dgm:cxn modelId="{BD690B2F-3AD7-43C4-91F6-86B00290145A}" srcId="{72E5F099-08D8-4865-BEEE-FAAB392C000F}" destId="{67423F3C-861F-4F7C-9940-9F020A3D68AB}" srcOrd="5" destOrd="0" parTransId="{676352A5-8378-4444-B65A-511D8181D543}" sibTransId="{15D97478-6F22-491D-A5E9-01B16A904282}"/>
    <dgm:cxn modelId="{9E532C28-0DBD-437D-B4CF-1DBA964DA187}" srcId="{FA690C4F-2FBF-4828-B180-9949FC245344}" destId="{9560804C-C377-4868-81A0-777563F42164}" srcOrd="0" destOrd="0" parTransId="{CA839C91-7927-43AB-9DAD-305281604E8D}" sibTransId="{261FC43D-2975-4C04-9ED5-7255633EB808}"/>
    <dgm:cxn modelId="{4907AE0A-DB00-438B-8D4B-6A57D3361AB7}" type="presOf" srcId="{FA690C4F-2FBF-4828-B180-9949FC245344}" destId="{3D8ABA8D-8C09-47BA-87B7-13AF757AF1D7}" srcOrd="0" destOrd="0" presId="urn:microsoft.com/office/officeart/2005/8/layout/vList2"/>
    <dgm:cxn modelId="{6CA59B34-1133-440C-9D2B-B970AD507249}" srcId="{FA690C4F-2FBF-4828-B180-9949FC245344}" destId="{F27BBBB6-B000-47E0-AC5B-EF7F7DFFAC35}" srcOrd="1" destOrd="0" parTransId="{3AA1F0E2-304F-4411-A25B-605D113286EE}" sibTransId="{C430C9D5-589A-4F84-BBBD-A25B3D2B10F2}"/>
    <dgm:cxn modelId="{F3B6946A-690A-4423-9F62-CD60B001D959}" srcId="{FA690C4F-2FBF-4828-B180-9949FC245344}" destId="{72E5F099-08D8-4865-BEEE-FAAB392C000F}" srcOrd="2" destOrd="0" parTransId="{47D129C9-608D-47B9-9BD4-896DEC4EB3AA}" sibTransId="{C236ED32-92F6-460F-B30E-7EF84F71B164}"/>
    <dgm:cxn modelId="{2CDDED55-D013-45A7-9EB8-0DAD08C1A62C}" type="presOf" srcId="{FD1C5813-36C3-468C-8139-6CD994460A10}" destId="{80682C10-03BD-48AC-8654-A48E0A4C0940}" srcOrd="0" destOrd="1" presId="urn:microsoft.com/office/officeart/2005/8/layout/vList2"/>
    <dgm:cxn modelId="{6DEAFCEF-5288-46E8-B0D7-429AE7D1F3DA}" srcId="{9560804C-C377-4868-81A0-777563F42164}" destId="{37D6B5F7-698D-4F66-8822-57E0E499A4F7}" srcOrd="1" destOrd="0" parTransId="{7A0711CB-87CF-4C4C-B656-A1465F2649DF}" sibTransId="{A360A6A3-9CC4-4CFC-BA47-328AF854A365}"/>
    <dgm:cxn modelId="{4EF8E492-1523-4CA7-A5FE-1F094A05BE72}" type="presOf" srcId="{63316986-74A8-49A1-948D-8C940698F6EA}" destId="{80682C10-03BD-48AC-8654-A48E0A4C0940}" srcOrd="0" destOrd="4" presId="urn:microsoft.com/office/officeart/2005/8/layout/vList2"/>
    <dgm:cxn modelId="{FE04CFD2-DE6D-4A2D-9D45-C6B450657B5D}" type="presOf" srcId="{9CEAC9E2-115C-44AE-9643-103512D446E2}" destId="{80682C10-03BD-48AC-8654-A48E0A4C0940}" srcOrd="0" destOrd="2" presId="urn:microsoft.com/office/officeart/2005/8/layout/vList2"/>
    <dgm:cxn modelId="{0CAD45CF-54D3-4A14-AC3C-78E884E042D0}" srcId="{9560804C-C377-4868-81A0-777563F42164}" destId="{B5C8A72B-8558-4A52-960F-F3618EF6BA29}" srcOrd="2" destOrd="0" parTransId="{A4F1ED5B-4898-4A4F-8444-46C71483D894}" sibTransId="{BAD24257-DF2D-42DA-ACAB-7EB002A2109C}"/>
    <dgm:cxn modelId="{3981E3F4-8F50-46A4-8B93-C0E2F5A464FB}" type="presOf" srcId="{37D6B5F7-698D-4F66-8822-57E0E499A4F7}" destId="{5AA68A03-096A-4E8A-9860-C702A8BDC46D}" srcOrd="0" destOrd="1" presId="urn:microsoft.com/office/officeart/2005/8/layout/vList2"/>
    <dgm:cxn modelId="{1D39B530-1CF2-437C-81A1-FE1EBD2C39F8}" srcId="{72E5F099-08D8-4865-BEEE-FAAB392C000F}" destId="{63316986-74A8-49A1-948D-8C940698F6EA}" srcOrd="4" destOrd="0" parTransId="{8CCC5AD3-7E89-40CC-9A3F-99C96CDE3E46}" sibTransId="{A38489F7-F944-4B42-8A05-432505C326F5}"/>
    <dgm:cxn modelId="{156F3EAF-3E36-4358-8113-6D397A7FF17A}" srcId="{72E5F099-08D8-4865-BEEE-FAAB392C000F}" destId="{C581BFD2-0AB5-46B6-891F-7DBC8F181730}" srcOrd="0" destOrd="0" parTransId="{B16542A9-930E-471E-841E-B11253AFAC10}" sibTransId="{154DD587-26DF-4343-B10B-21718AC7630E}"/>
    <dgm:cxn modelId="{52F49687-127D-4D8F-826A-2E1D59F6B094}" type="presOf" srcId="{C581BFD2-0AB5-46B6-891F-7DBC8F181730}" destId="{80682C10-03BD-48AC-8654-A48E0A4C0940}" srcOrd="0" destOrd="0" presId="urn:microsoft.com/office/officeart/2005/8/layout/vList2"/>
    <dgm:cxn modelId="{0AEB8C86-AE15-441E-972C-16F25973C742}" type="presOf" srcId="{5812C813-7133-4B51-9BCF-4425C1F96ABC}" destId="{80682C10-03BD-48AC-8654-A48E0A4C0940}" srcOrd="0" destOrd="3" presId="urn:microsoft.com/office/officeart/2005/8/layout/vList2"/>
    <dgm:cxn modelId="{458A8527-E201-46E5-87A5-D2037D89CCF7}" type="presOf" srcId="{F27BBBB6-B000-47E0-AC5B-EF7F7DFFAC35}" destId="{DCA95B60-16B5-43FC-8EE3-3AC9A63FE2B1}" srcOrd="0" destOrd="0" presId="urn:microsoft.com/office/officeart/2005/8/layout/vList2"/>
    <dgm:cxn modelId="{CB638CA3-0E63-4B5D-90DF-25E1DF2D356A}" type="presOf" srcId="{9560804C-C377-4868-81A0-777563F42164}" destId="{5674AD91-FC33-4E45-BD4B-B477DA88CE0E}" srcOrd="0" destOrd="0" presId="urn:microsoft.com/office/officeart/2005/8/layout/vList2"/>
    <dgm:cxn modelId="{1F4E75F5-BBB2-4881-A329-0FBF748A814E}" type="presOf" srcId="{72E5F099-08D8-4865-BEEE-FAAB392C000F}" destId="{EC91BA33-847C-4C50-B555-8B18962D4AF7}" srcOrd="0" destOrd="0" presId="urn:microsoft.com/office/officeart/2005/8/layout/vList2"/>
    <dgm:cxn modelId="{18F2DC59-BA44-4B09-960E-218D3CA30507}" srcId="{72E5F099-08D8-4865-BEEE-FAAB392C000F}" destId="{9CEAC9E2-115C-44AE-9643-103512D446E2}" srcOrd="2" destOrd="0" parTransId="{283A11B3-2871-4D20-A278-F47F165DFF73}" sibTransId="{6339D28A-EB01-422D-88AB-4DDEBD857DAE}"/>
    <dgm:cxn modelId="{2EAB3960-6491-414A-9D7F-B93B77924761}" srcId="{9560804C-C377-4868-81A0-777563F42164}" destId="{AFF5E1E6-8C49-4D5E-A82F-F1BFB2C220FD}" srcOrd="0" destOrd="0" parTransId="{0376565E-AC01-4AA3-BD3F-F55DD863ED66}" sibTransId="{D794110D-FCDF-4D36-98A2-6545EE7A35AC}"/>
    <dgm:cxn modelId="{58511853-7E6F-4191-AAD2-18F0FEC223D9}" type="presOf" srcId="{B5C8A72B-8558-4A52-960F-F3618EF6BA29}" destId="{5AA68A03-096A-4E8A-9860-C702A8BDC46D}" srcOrd="0" destOrd="2" presId="urn:microsoft.com/office/officeart/2005/8/layout/vList2"/>
    <dgm:cxn modelId="{F94E65CC-132F-47AA-A56B-B444C0CB7512}" srcId="{72E5F099-08D8-4865-BEEE-FAAB392C000F}" destId="{5812C813-7133-4B51-9BCF-4425C1F96ABC}" srcOrd="3" destOrd="0" parTransId="{31C408A9-0DF7-4846-AC57-D409ADD046B0}" sibTransId="{432380BC-83FB-42A1-9A99-7640F9CC642E}"/>
    <dgm:cxn modelId="{E317F595-69F0-4116-ACF9-149E13BEF5DD}" type="presOf" srcId="{67423F3C-861F-4F7C-9940-9F020A3D68AB}" destId="{80682C10-03BD-48AC-8654-A48E0A4C0940}" srcOrd="0" destOrd="5" presId="urn:microsoft.com/office/officeart/2005/8/layout/vList2"/>
    <dgm:cxn modelId="{7164DBC5-92D9-40F7-8ABF-F349CFE0F84A}" type="presParOf" srcId="{3D8ABA8D-8C09-47BA-87B7-13AF757AF1D7}" destId="{5674AD91-FC33-4E45-BD4B-B477DA88CE0E}" srcOrd="0" destOrd="0" presId="urn:microsoft.com/office/officeart/2005/8/layout/vList2"/>
    <dgm:cxn modelId="{DFE39AD9-62EE-4222-BC7E-60769E3ED539}" type="presParOf" srcId="{3D8ABA8D-8C09-47BA-87B7-13AF757AF1D7}" destId="{5AA68A03-096A-4E8A-9860-C702A8BDC46D}" srcOrd="1" destOrd="0" presId="urn:microsoft.com/office/officeart/2005/8/layout/vList2"/>
    <dgm:cxn modelId="{102DF286-517A-4C39-BDEE-6AB8B68476B6}" type="presParOf" srcId="{3D8ABA8D-8C09-47BA-87B7-13AF757AF1D7}" destId="{DCA95B60-16B5-43FC-8EE3-3AC9A63FE2B1}" srcOrd="2" destOrd="0" presId="urn:microsoft.com/office/officeart/2005/8/layout/vList2"/>
    <dgm:cxn modelId="{E139F86D-ACF5-48E2-879B-F89EBECC5456}" type="presParOf" srcId="{3D8ABA8D-8C09-47BA-87B7-13AF757AF1D7}" destId="{2FFED76A-5E41-4081-BBEC-26F511CEA014}" srcOrd="3" destOrd="0" presId="urn:microsoft.com/office/officeart/2005/8/layout/vList2"/>
    <dgm:cxn modelId="{30086890-8184-42CF-8000-B1C30B99183B}" type="presParOf" srcId="{3D8ABA8D-8C09-47BA-87B7-13AF757AF1D7}" destId="{EC91BA33-847C-4C50-B555-8B18962D4AF7}" srcOrd="4" destOrd="0" presId="urn:microsoft.com/office/officeart/2005/8/layout/vList2"/>
    <dgm:cxn modelId="{0FD9173F-2660-4060-AD56-F8C1DF3B998F}" type="presParOf" srcId="{3D8ABA8D-8C09-47BA-87B7-13AF757AF1D7}" destId="{80682C10-03BD-48AC-8654-A48E0A4C09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FE1A8-1BD3-4809-8994-127BBB257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420282-FF0C-40E4-8F7D-9A11E8E2D814}">
      <dgm:prSet/>
      <dgm:spPr/>
      <dgm:t>
        <a:bodyPr/>
        <a:lstStyle/>
        <a:p>
          <a:r>
            <a:rPr lang="pl-PL"/>
            <a:t>Właściwy organ:</a:t>
          </a:r>
          <a:endParaRPr lang="en-US"/>
        </a:p>
      </dgm:t>
    </dgm:pt>
    <dgm:pt modelId="{5827EB16-7BAC-47D8-AFA8-89060A913B58}" type="parTrans" cxnId="{D2ECE790-AF15-4D9E-834B-E1F4D054D124}">
      <dgm:prSet/>
      <dgm:spPr/>
      <dgm:t>
        <a:bodyPr/>
        <a:lstStyle/>
        <a:p>
          <a:endParaRPr lang="en-US"/>
        </a:p>
      </dgm:t>
    </dgm:pt>
    <dgm:pt modelId="{5B0DEF7E-5F4C-4EF3-91CD-4AD901D4B38C}" type="sibTrans" cxnId="{D2ECE790-AF15-4D9E-834B-E1F4D054D124}">
      <dgm:prSet/>
      <dgm:spPr/>
      <dgm:t>
        <a:bodyPr/>
        <a:lstStyle/>
        <a:p>
          <a:endParaRPr lang="en-US"/>
        </a:p>
      </dgm:t>
    </dgm:pt>
    <dgm:pt modelId="{FC684A01-5393-452A-8574-48B290D7EAA3}">
      <dgm:prSet/>
      <dgm:spPr/>
      <dgm:t>
        <a:bodyPr/>
        <a:lstStyle/>
        <a:p>
          <a:r>
            <a:rPr lang="pl-PL"/>
            <a:t>a) w razie potrzeby potwierdza ognisko i ustanawia lub rozszerza strefę objętą programem likwidacji choroby;</a:t>
          </a:r>
          <a:endParaRPr lang="en-US"/>
        </a:p>
      </dgm:t>
    </dgm:pt>
    <dgm:pt modelId="{F65827BF-5513-43A7-AF24-83E56DAC6FE9}" type="parTrans" cxnId="{A135E944-3F90-4CE0-A752-DF770C18F66C}">
      <dgm:prSet/>
      <dgm:spPr/>
      <dgm:t>
        <a:bodyPr/>
        <a:lstStyle/>
        <a:p>
          <a:endParaRPr lang="en-US"/>
        </a:p>
      </dgm:t>
    </dgm:pt>
    <dgm:pt modelId="{A5369AC1-3D80-449E-A0AE-CB1134506FEE}" type="sibTrans" cxnId="{A135E944-3F90-4CE0-A752-DF770C18F66C}">
      <dgm:prSet/>
      <dgm:spPr/>
      <dgm:t>
        <a:bodyPr/>
        <a:lstStyle/>
        <a:p>
          <a:endParaRPr lang="en-US"/>
        </a:p>
      </dgm:t>
    </dgm:pt>
    <dgm:pt modelId="{48BBBAEA-56F4-478A-B708-CE366424A594}">
      <dgm:prSet/>
      <dgm:spPr/>
      <dgm:t>
        <a:bodyPr/>
        <a:lstStyle/>
        <a:p>
          <a:r>
            <a:rPr lang="pl-PL"/>
            <a:t>b) w razie potrzeby przeprowadza dochodzenie epidemiologiczne;</a:t>
          </a:r>
          <a:endParaRPr lang="en-US"/>
        </a:p>
      </dgm:t>
    </dgm:pt>
    <dgm:pt modelId="{AE8F6792-A899-43E3-BE04-886E820BF533}" type="parTrans" cxnId="{0ADEE1FC-8C4F-4CA7-AAEC-A11524C20DDA}">
      <dgm:prSet/>
      <dgm:spPr/>
      <dgm:t>
        <a:bodyPr/>
        <a:lstStyle/>
        <a:p>
          <a:endParaRPr lang="en-US"/>
        </a:p>
      </dgm:t>
    </dgm:pt>
    <dgm:pt modelId="{BB8F90C2-1EA3-4001-8655-228EBB1BDF7F}" type="sibTrans" cxnId="{0ADEE1FC-8C4F-4CA7-AAEC-A11524C20DDA}">
      <dgm:prSet/>
      <dgm:spPr/>
      <dgm:t>
        <a:bodyPr/>
        <a:lstStyle/>
        <a:p>
          <a:endParaRPr lang="en-US"/>
        </a:p>
      </dgm:t>
    </dgm:pt>
    <dgm:pt modelId="{E5D6C71E-A30E-49B3-89D9-C967B8994158}">
      <dgm:prSet/>
      <dgm:spPr/>
      <dgm:t>
        <a:bodyPr/>
        <a:lstStyle/>
        <a:p>
          <a:r>
            <a:rPr lang="pl-PL"/>
            <a:t>c) ogranicza przemieszczanie zwierząt należących do docelowej populacji zwierząt z zakładu, w którym utrzymywane są zwierzęta, chyba że zostanie wydane na to pozwolenie w celu natychmiastowego uboju;</a:t>
          </a:r>
          <a:endParaRPr lang="en-US"/>
        </a:p>
      </dgm:t>
    </dgm:pt>
    <dgm:pt modelId="{61A1FE85-9296-42D7-96D0-5BF9E3D521A2}" type="parTrans" cxnId="{C88F35E5-5ABB-4E18-9D46-BC0AA1CC067B}">
      <dgm:prSet/>
      <dgm:spPr/>
      <dgm:t>
        <a:bodyPr/>
        <a:lstStyle/>
        <a:p>
          <a:endParaRPr lang="en-US"/>
        </a:p>
      </dgm:t>
    </dgm:pt>
    <dgm:pt modelId="{58D33A31-85EF-400E-8C61-36023A3E89F6}" type="sibTrans" cxnId="{C88F35E5-5ABB-4E18-9D46-BC0AA1CC067B}">
      <dgm:prSet/>
      <dgm:spPr/>
      <dgm:t>
        <a:bodyPr/>
        <a:lstStyle/>
        <a:p>
          <a:endParaRPr lang="en-US"/>
        </a:p>
      </dgm:t>
    </dgm:pt>
    <dgm:pt modelId="{AF8225B8-0220-46A2-B6D6-87AC6F472234}">
      <dgm:prSet/>
      <dgm:spPr/>
      <dgm:t>
        <a:bodyPr/>
        <a:lstStyle/>
        <a:p>
          <a:r>
            <a:rPr lang="pl-PL"/>
            <a:t>d) ogranicza przemieszczanie zwierząt oraz materiału biologicznego należących do docelowej populacji zwierząt z zakładu, w którym utrzymywane są zwierzęta;</a:t>
          </a:r>
          <a:endParaRPr lang="en-US"/>
        </a:p>
      </dgm:t>
    </dgm:pt>
    <dgm:pt modelId="{88BC0154-EFD7-4DC6-94E4-CF8302B38D15}" type="parTrans" cxnId="{EA0DE1C2-4B99-49F6-BFD4-B4B42D41CFA0}">
      <dgm:prSet/>
      <dgm:spPr/>
      <dgm:t>
        <a:bodyPr/>
        <a:lstStyle/>
        <a:p>
          <a:endParaRPr lang="en-US"/>
        </a:p>
      </dgm:t>
    </dgm:pt>
    <dgm:pt modelId="{42CFBECF-C7DD-4555-A4CB-7477E3DD8DF6}" type="sibTrans" cxnId="{EA0DE1C2-4B99-49F6-BFD4-B4B42D41CFA0}">
      <dgm:prSet/>
      <dgm:spPr/>
      <dgm:t>
        <a:bodyPr/>
        <a:lstStyle/>
        <a:p>
          <a:endParaRPr lang="en-US"/>
        </a:p>
      </dgm:t>
    </dgm:pt>
    <dgm:pt modelId="{DCC7C3B3-FF6D-4485-AD88-63FE5D133124}" type="pres">
      <dgm:prSet presAssocID="{B19FE1A8-1BD3-4809-8994-127BBB257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A029823-49C5-4AC3-87B6-989A61312E06}" type="pres">
      <dgm:prSet presAssocID="{FB420282-FF0C-40E4-8F7D-9A11E8E2D81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DD5625-28BD-4442-AC0B-B42E0344038C}" type="pres">
      <dgm:prSet presAssocID="{5B0DEF7E-5F4C-4EF3-91CD-4AD901D4B38C}" presName="spacer" presStyleCnt="0"/>
      <dgm:spPr/>
    </dgm:pt>
    <dgm:pt modelId="{8F3F7E47-8185-40F5-851A-B8A9D5945631}" type="pres">
      <dgm:prSet presAssocID="{FC684A01-5393-452A-8574-48B290D7EAA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592945-2116-4667-A4EA-4628E50FA721}" type="pres">
      <dgm:prSet presAssocID="{A5369AC1-3D80-449E-A0AE-CB1134506FEE}" presName="spacer" presStyleCnt="0"/>
      <dgm:spPr/>
    </dgm:pt>
    <dgm:pt modelId="{A4DD40CA-BFDC-4878-AEE3-8651A64CD171}" type="pres">
      <dgm:prSet presAssocID="{48BBBAEA-56F4-478A-B708-CE366424A5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E1E969-F3CD-49B4-9936-97CEF16CFD76}" type="pres">
      <dgm:prSet presAssocID="{BB8F90C2-1EA3-4001-8655-228EBB1BDF7F}" presName="spacer" presStyleCnt="0"/>
      <dgm:spPr/>
    </dgm:pt>
    <dgm:pt modelId="{FCC3246D-65D5-472D-AD6C-997E51642AD0}" type="pres">
      <dgm:prSet presAssocID="{E5D6C71E-A30E-49B3-89D9-C967B899415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F39570-8AC8-4527-A90A-5423FED7129D}" type="pres">
      <dgm:prSet presAssocID="{58D33A31-85EF-400E-8C61-36023A3E89F6}" presName="spacer" presStyleCnt="0"/>
      <dgm:spPr/>
    </dgm:pt>
    <dgm:pt modelId="{D08C7F46-74C8-42C7-B83F-15F26B22CC55}" type="pres">
      <dgm:prSet presAssocID="{AF8225B8-0220-46A2-B6D6-87AC6F47223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E4E4D7B-2ECD-4198-980C-A29A95C24851}" type="presOf" srcId="{FB420282-FF0C-40E4-8F7D-9A11E8E2D814}" destId="{8A029823-49C5-4AC3-87B6-989A61312E06}" srcOrd="0" destOrd="0" presId="urn:microsoft.com/office/officeart/2005/8/layout/vList2"/>
    <dgm:cxn modelId="{0ADEE1FC-8C4F-4CA7-AAEC-A11524C20DDA}" srcId="{B19FE1A8-1BD3-4809-8994-127BBB2572CF}" destId="{48BBBAEA-56F4-478A-B708-CE366424A594}" srcOrd="2" destOrd="0" parTransId="{AE8F6792-A899-43E3-BE04-886E820BF533}" sibTransId="{BB8F90C2-1EA3-4001-8655-228EBB1BDF7F}"/>
    <dgm:cxn modelId="{1120FB5F-7397-441B-8EDC-328E566BDBB8}" type="presOf" srcId="{E5D6C71E-A30E-49B3-89D9-C967B8994158}" destId="{FCC3246D-65D5-472D-AD6C-997E51642AD0}" srcOrd="0" destOrd="0" presId="urn:microsoft.com/office/officeart/2005/8/layout/vList2"/>
    <dgm:cxn modelId="{D2ECE790-AF15-4D9E-834B-E1F4D054D124}" srcId="{B19FE1A8-1BD3-4809-8994-127BBB2572CF}" destId="{FB420282-FF0C-40E4-8F7D-9A11E8E2D814}" srcOrd="0" destOrd="0" parTransId="{5827EB16-7BAC-47D8-AFA8-89060A913B58}" sibTransId="{5B0DEF7E-5F4C-4EF3-91CD-4AD901D4B38C}"/>
    <dgm:cxn modelId="{AED3F87F-35E7-49A2-B431-29A6A9A477E2}" type="presOf" srcId="{AF8225B8-0220-46A2-B6D6-87AC6F472234}" destId="{D08C7F46-74C8-42C7-B83F-15F26B22CC55}" srcOrd="0" destOrd="0" presId="urn:microsoft.com/office/officeart/2005/8/layout/vList2"/>
    <dgm:cxn modelId="{EA0DE1C2-4B99-49F6-BFD4-B4B42D41CFA0}" srcId="{B19FE1A8-1BD3-4809-8994-127BBB2572CF}" destId="{AF8225B8-0220-46A2-B6D6-87AC6F472234}" srcOrd="4" destOrd="0" parTransId="{88BC0154-EFD7-4DC6-94E4-CF8302B38D15}" sibTransId="{42CFBECF-C7DD-4555-A4CB-7477E3DD8DF6}"/>
    <dgm:cxn modelId="{A135E944-3F90-4CE0-A752-DF770C18F66C}" srcId="{B19FE1A8-1BD3-4809-8994-127BBB2572CF}" destId="{FC684A01-5393-452A-8574-48B290D7EAA3}" srcOrd="1" destOrd="0" parTransId="{F65827BF-5513-43A7-AF24-83E56DAC6FE9}" sibTransId="{A5369AC1-3D80-449E-A0AE-CB1134506FEE}"/>
    <dgm:cxn modelId="{78CB180E-2DC5-4B95-8E5E-44295D44C9C1}" type="presOf" srcId="{FC684A01-5393-452A-8574-48B290D7EAA3}" destId="{8F3F7E47-8185-40F5-851A-B8A9D5945631}" srcOrd="0" destOrd="0" presId="urn:microsoft.com/office/officeart/2005/8/layout/vList2"/>
    <dgm:cxn modelId="{00A69AC1-100B-4920-AE23-BD4ECA4CF138}" type="presOf" srcId="{B19FE1A8-1BD3-4809-8994-127BBB2572CF}" destId="{DCC7C3B3-FF6D-4485-AD88-63FE5D133124}" srcOrd="0" destOrd="0" presId="urn:microsoft.com/office/officeart/2005/8/layout/vList2"/>
    <dgm:cxn modelId="{6324007D-B14A-4D6A-BB3D-9E25C313B62B}" type="presOf" srcId="{48BBBAEA-56F4-478A-B708-CE366424A594}" destId="{A4DD40CA-BFDC-4878-AEE3-8651A64CD171}" srcOrd="0" destOrd="0" presId="urn:microsoft.com/office/officeart/2005/8/layout/vList2"/>
    <dgm:cxn modelId="{C88F35E5-5ABB-4E18-9D46-BC0AA1CC067B}" srcId="{B19FE1A8-1BD3-4809-8994-127BBB2572CF}" destId="{E5D6C71E-A30E-49B3-89D9-C967B8994158}" srcOrd="3" destOrd="0" parTransId="{61A1FE85-9296-42D7-96D0-5BF9E3D521A2}" sibTransId="{58D33A31-85EF-400E-8C61-36023A3E89F6}"/>
    <dgm:cxn modelId="{A66EC068-C155-4FCD-968F-AB259C8C015B}" type="presParOf" srcId="{DCC7C3B3-FF6D-4485-AD88-63FE5D133124}" destId="{8A029823-49C5-4AC3-87B6-989A61312E06}" srcOrd="0" destOrd="0" presId="urn:microsoft.com/office/officeart/2005/8/layout/vList2"/>
    <dgm:cxn modelId="{35A423A7-E510-4B59-888B-3938EAA99F0E}" type="presParOf" srcId="{DCC7C3B3-FF6D-4485-AD88-63FE5D133124}" destId="{7FDD5625-28BD-4442-AC0B-B42E0344038C}" srcOrd="1" destOrd="0" presId="urn:microsoft.com/office/officeart/2005/8/layout/vList2"/>
    <dgm:cxn modelId="{9932C0D0-7DC9-427F-8AD5-ED396A12F694}" type="presParOf" srcId="{DCC7C3B3-FF6D-4485-AD88-63FE5D133124}" destId="{8F3F7E47-8185-40F5-851A-B8A9D5945631}" srcOrd="2" destOrd="0" presId="urn:microsoft.com/office/officeart/2005/8/layout/vList2"/>
    <dgm:cxn modelId="{E93C5271-D6EC-49AE-822B-3F326DD12B7B}" type="presParOf" srcId="{DCC7C3B3-FF6D-4485-AD88-63FE5D133124}" destId="{5B592945-2116-4667-A4EA-4628E50FA721}" srcOrd="3" destOrd="0" presId="urn:microsoft.com/office/officeart/2005/8/layout/vList2"/>
    <dgm:cxn modelId="{40A304A4-756E-4F93-8A1F-7C7A922A2FBC}" type="presParOf" srcId="{DCC7C3B3-FF6D-4485-AD88-63FE5D133124}" destId="{A4DD40CA-BFDC-4878-AEE3-8651A64CD171}" srcOrd="4" destOrd="0" presId="urn:microsoft.com/office/officeart/2005/8/layout/vList2"/>
    <dgm:cxn modelId="{425EA61D-BFCC-4DB6-8150-3232BA2E7443}" type="presParOf" srcId="{DCC7C3B3-FF6D-4485-AD88-63FE5D133124}" destId="{2CE1E969-F3CD-49B4-9936-97CEF16CFD76}" srcOrd="5" destOrd="0" presId="urn:microsoft.com/office/officeart/2005/8/layout/vList2"/>
    <dgm:cxn modelId="{52ED3FBC-76C6-4618-B28B-ECDEB3A76172}" type="presParOf" srcId="{DCC7C3B3-FF6D-4485-AD88-63FE5D133124}" destId="{FCC3246D-65D5-472D-AD6C-997E51642AD0}" srcOrd="6" destOrd="0" presId="urn:microsoft.com/office/officeart/2005/8/layout/vList2"/>
    <dgm:cxn modelId="{A9789ADB-A5FD-4F53-A290-CDB91009FEEC}" type="presParOf" srcId="{DCC7C3B3-FF6D-4485-AD88-63FE5D133124}" destId="{FEF39570-8AC8-4527-A90A-5423FED7129D}" srcOrd="7" destOrd="0" presId="urn:microsoft.com/office/officeart/2005/8/layout/vList2"/>
    <dgm:cxn modelId="{DCE62BCD-0950-4569-8327-58F31E88E706}" type="presParOf" srcId="{DCC7C3B3-FF6D-4485-AD88-63FE5D133124}" destId="{D08C7F46-74C8-42C7-B83F-15F26B22CC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A1ACE-4112-4530-A069-AB8678038DB1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9CA5C-89C0-4B53-89C6-64CE3D6C1E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84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9CA5C-89C0-4B53-89C6-64CE3D6C1E3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svg"/><Relationship Id="rId7" Type="http://schemas.openxmlformats.org/officeDocument/2006/relationships/image" Target="../media/image31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7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43.svg"/><Relationship Id="rId4" Type="http://schemas.openxmlformats.org/officeDocument/2006/relationships/image" Target="../media/image3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7.svg"/><Relationship Id="rId4" Type="http://schemas.openxmlformats.org/officeDocument/2006/relationships/image" Target="../media/image3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1.svg"/><Relationship Id="rId4" Type="http://schemas.openxmlformats.org/officeDocument/2006/relationships/image" Target="../media/image3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3.svg"/><Relationship Id="rId4" Type="http://schemas.openxmlformats.org/officeDocument/2006/relationships/image" Target="../media/image3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5.svg"/><Relationship Id="rId4" Type="http://schemas.openxmlformats.org/officeDocument/2006/relationships/image" Target="../media/image3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7.svg"/><Relationship Id="rId4" Type="http://schemas.openxmlformats.org/officeDocument/2006/relationships/image" Target="../media/image4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9.svg"/><Relationship Id="rId4" Type="http://schemas.openxmlformats.org/officeDocument/2006/relationships/image" Target="../media/image4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C27D0C-E593-1609-035C-3C58A3F51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1301"/>
            <a:ext cx="9144000" cy="2387600"/>
          </a:xfrm>
        </p:spPr>
        <p:txBody>
          <a:bodyPr anchor="b"/>
          <a:lstStyle>
            <a:lvl1pPr algn="l">
              <a:defRPr sz="6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FDB0781-1843-8ACA-6BA6-A915AD647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29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8" name="Obraz 7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9C5363C4-0AB8-1A38-832A-D2C208417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8400" y="537332"/>
            <a:ext cx="993913" cy="1181100"/>
          </a:xfrm>
          <a:prstGeom prst="rect">
            <a:avLst/>
          </a:prstGeom>
        </p:spPr>
      </p:pic>
      <p:pic>
        <p:nvPicPr>
          <p:cNvPr id="9" name="Obraz 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F7A19BA3-F05B-FB58-069B-0F5537049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8482" y="1344128"/>
            <a:ext cx="2879035" cy="3651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8891059-859B-2095-724A-C12793AC4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8441" y="584122"/>
            <a:ext cx="993913" cy="107648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31D986E-3A8F-0E4D-7F29-4D083A8CB0C2}"/>
              </a:ext>
            </a:extLst>
          </p:cNvPr>
          <p:cNvSpPr txBox="1"/>
          <p:nvPr/>
        </p:nvSpPr>
        <p:spPr>
          <a:xfrm>
            <a:off x="9224397" y="786455"/>
            <a:ext cx="198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+mj-lt"/>
                <a:cs typeface="Calibri" panose="020F0502020204030204" pitchFamily="34" charset="0"/>
              </a:rPr>
              <a:t>Główny Inspektorat</a:t>
            </a:r>
          </a:p>
          <a:p>
            <a:r>
              <a:rPr lang="pl-PL" dirty="0">
                <a:latin typeface="+mj-lt"/>
                <a:cs typeface="Calibri" panose="020F0502020204030204" pitchFamily="34" charset="0"/>
              </a:rPr>
              <a:t>Weterynarii</a:t>
            </a:r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xmlns="" id="{1D7F4F77-3220-EBD9-9CFF-56F2087AF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13" name="Grafika 12" descr="Kod QR kontur">
            <a:extLst>
              <a:ext uri="{FF2B5EF4-FFF2-40B4-BE49-F238E27FC236}">
                <a16:creationId xmlns:a16="http://schemas.microsoft.com/office/drawing/2014/main" xmlns="" id="{1FED678C-9212-ADAC-F4FD-BADFD8B82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61198" y="5314604"/>
            <a:ext cx="1713671" cy="1713671"/>
          </a:xfrm>
          <a:prstGeom prst="rect">
            <a:avLst/>
          </a:prstGeom>
        </p:spPr>
      </p:pic>
      <p:pic>
        <p:nvPicPr>
          <p:cNvPr id="14" name="Grafika 13" descr="Kod QR kontur">
            <a:extLst>
              <a:ext uri="{FF2B5EF4-FFF2-40B4-BE49-F238E27FC236}">
                <a16:creationId xmlns:a16="http://schemas.microsoft.com/office/drawing/2014/main" xmlns="" id="{1B87103D-AEFB-90F4-AA12-85F65F4E2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15" name="Grafika 14" descr="Kod QR kontur">
            <a:extLst>
              <a:ext uri="{FF2B5EF4-FFF2-40B4-BE49-F238E27FC236}">
                <a16:creationId xmlns:a16="http://schemas.microsoft.com/office/drawing/2014/main" xmlns="" id="{53466724-CE07-A391-4C0B-EF0B1947F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-189672" y="-186981"/>
            <a:ext cx="1713671" cy="1713671"/>
          </a:xfrm>
          <a:prstGeom prst="rect">
            <a:avLst/>
          </a:prstGeom>
        </p:spPr>
      </p:pic>
      <p:pic>
        <p:nvPicPr>
          <p:cNvPr id="16" name="Grafika 15" descr="Kod QR kontur">
            <a:extLst>
              <a:ext uri="{FF2B5EF4-FFF2-40B4-BE49-F238E27FC236}">
                <a16:creationId xmlns:a16="http://schemas.microsoft.com/office/drawing/2014/main" xmlns="" id="{69F7BE2E-AE4D-A764-12D4-5434D3400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-189673" y="1088370"/>
            <a:ext cx="1713671" cy="1713671"/>
          </a:xfrm>
          <a:prstGeom prst="rect">
            <a:avLst/>
          </a:prstGeom>
        </p:spPr>
      </p:pic>
      <p:pic>
        <p:nvPicPr>
          <p:cNvPr id="4" name="Grafika 3" descr="Kod QR kontur">
            <a:extLst>
              <a:ext uri="{FF2B5EF4-FFF2-40B4-BE49-F238E27FC236}">
                <a16:creationId xmlns:a16="http://schemas.microsoft.com/office/drawing/2014/main" xmlns="" id="{692E2366-8438-CEC7-36D4-D2313900A0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 rot="10800000">
            <a:off x="1131626" y="-186983"/>
            <a:ext cx="514293" cy="1043059"/>
          </a:xfrm>
          <a:prstGeom prst="rect">
            <a:avLst/>
          </a:prstGeom>
        </p:spPr>
      </p:pic>
      <p:pic>
        <p:nvPicPr>
          <p:cNvPr id="5" name="Grafika 4" descr="Kod QR kontur">
            <a:extLst>
              <a:ext uri="{FF2B5EF4-FFF2-40B4-BE49-F238E27FC236}">
                <a16:creationId xmlns:a16="http://schemas.microsoft.com/office/drawing/2014/main" xmlns="" id="{D89A6C2F-0CD5-C8B9-DFAE-80B64F0CCC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54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c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Kaczka kontur">
            <a:extLst>
              <a:ext uri="{FF2B5EF4-FFF2-40B4-BE49-F238E27FC236}">
                <a16:creationId xmlns:a16="http://schemas.microsoft.com/office/drawing/2014/main" xmlns="" id="{D5200796-C0AC-A854-5846-80AEAA439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2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58DA6D3-64AB-18AC-617C-D6511D6E44F4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9667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g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urczak kontur">
            <a:extLst>
              <a:ext uri="{FF2B5EF4-FFF2-40B4-BE49-F238E27FC236}">
                <a16:creationId xmlns:a16="http://schemas.microsoft.com/office/drawing/2014/main" xmlns="" id="{8B4A29DA-678C-F238-8616-944DF7953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0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0DA1733-E857-281C-85D7-65BD8730FEFD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758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Turcja kontur">
            <a:extLst>
              <a:ext uri="{FF2B5EF4-FFF2-40B4-BE49-F238E27FC236}">
                <a16:creationId xmlns:a16="http://schemas.microsoft.com/office/drawing/2014/main" xmlns="" id="{F18D6EB5-587A-61F4-96CF-A280C033A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01080" y="5498106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183FAB56-0855-F048-7C1E-04841EC2D4AF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0188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aj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A9B0FB7-54C3-A039-C400-2CC15F2AA4F0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0" name="Grafika 9" descr="Jajko kontur">
            <a:extLst>
              <a:ext uri="{FF2B5EF4-FFF2-40B4-BE49-F238E27FC236}">
                <a16:creationId xmlns:a16="http://schemas.microsoft.com/office/drawing/2014/main" xmlns="" id="{1AC1EB6D-B53D-C1F2-7F4E-5819D46DB1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197115" y="4001294"/>
            <a:ext cx="1994885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5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Szczeniak 2 kontur">
            <a:extLst>
              <a:ext uri="{FF2B5EF4-FFF2-40B4-BE49-F238E27FC236}">
                <a16:creationId xmlns:a16="http://schemas.microsoft.com/office/drawing/2014/main" xmlns="" id="{C130D58F-1283-2E6C-E99D-643AB8D8C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0104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Kociak kontur">
            <a:extLst>
              <a:ext uri="{FF2B5EF4-FFF2-40B4-BE49-F238E27FC236}">
                <a16:creationId xmlns:a16="http://schemas.microsoft.com/office/drawing/2014/main" xmlns="" id="{E552BB4F-A00E-37B6-C232-761E81BF6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16352" y="5508599"/>
            <a:ext cx="1163683" cy="116368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8169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w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Ostrzeżenie z wypełnieniem pełnym">
            <a:extLst>
              <a:ext uri="{FF2B5EF4-FFF2-40B4-BE49-F238E27FC236}">
                <a16:creationId xmlns:a16="http://schemas.microsoft.com/office/drawing/2014/main" xmlns="" id="{C87D62AE-9E08-3901-D81B-E68033454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96599" y="5624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0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Covid-19 z wypełnieniem pełnym">
            <a:extLst>
              <a:ext uri="{FF2B5EF4-FFF2-40B4-BE49-F238E27FC236}">
                <a16:creationId xmlns:a16="http://schemas.microsoft.com/office/drawing/2014/main" xmlns="" id="{97D0B8A7-2738-7458-1C06-9760CCCBB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bakteria z wypełnieniem pełnym">
            <a:extLst>
              <a:ext uri="{FF2B5EF4-FFF2-40B4-BE49-F238E27FC236}">
                <a16:creationId xmlns:a16="http://schemas.microsoft.com/office/drawing/2014/main" xmlns="" id="{F221132C-8B17-41FD-FC64-8C3390250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82468" y="4886629"/>
            <a:ext cx="612913" cy="612913"/>
          </a:xfrm>
          <a:prstGeom prst="rect">
            <a:avLst/>
          </a:prstGeom>
        </p:spPr>
      </p:pic>
      <p:pic>
        <p:nvPicPr>
          <p:cNvPr id="12" name="Grafika 11" descr="bakteria z wypełnieniem pełnym">
            <a:extLst>
              <a:ext uri="{FF2B5EF4-FFF2-40B4-BE49-F238E27FC236}">
                <a16:creationId xmlns:a16="http://schemas.microsoft.com/office/drawing/2014/main" xmlns="" id="{741DE2C7-F1AE-DE2F-6822-E2C38C9828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756334" y="3184627"/>
            <a:ext cx="435666" cy="8713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FE38F1B-B00D-1F77-EEF3-EA7A7E31B78C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973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Pandemic wykres słupkowy krzywej wykładniczej z wypełnieniem pełnym">
            <a:extLst>
              <a:ext uri="{FF2B5EF4-FFF2-40B4-BE49-F238E27FC236}">
                <a16:creationId xmlns:a16="http://schemas.microsoft.com/office/drawing/2014/main" xmlns="" id="{1790D491-7DE6-C15E-9CC8-58CAE6673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2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2" name="Grafika 11" descr="Covid-19 z wypełnieniem pełnym">
            <a:extLst>
              <a:ext uri="{FF2B5EF4-FFF2-40B4-BE49-F238E27FC236}">
                <a16:creationId xmlns:a16="http://schemas.microsoft.com/office/drawing/2014/main" xmlns="" id="{4A968817-28DA-15E6-1118-9479216788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82468" y="4678708"/>
            <a:ext cx="819398" cy="819398"/>
          </a:xfrm>
          <a:prstGeom prst="rect">
            <a:avLst/>
          </a:prstGeom>
        </p:spPr>
      </p:pic>
      <p:pic>
        <p:nvPicPr>
          <p:cNvPr id="13" name="Grafika 12" descr="Covid-19 z wypełnieniem pełnym">
            <a:extLst>
              <a:ext uri="{FF2B5EF4-FFF2-40B4-BE49-F238E27FC236}">
                <a16:creationId xmlns:a16="http://schemas.microsoft.com/office/drawing/2014/main" xmlns="" id="{5AE4D759-9598-A244-CE56-D45EF8CD3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782301" y="3429000"/>
            <a:ext cx="409699" cy="81939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F04706-335E-4E37-D6BC-5A12C970DF95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2384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Pandemic wykres liniowy krzywej wykładniczej z wypełnieniem pełnym">
            <a:extLst>
              <a:ext uri="{FF2B5EF4-FFF2-40B4-BE49-F238E27FC236}">
                <a16:creationId xmlns:a16="http://schemas.microsoft.com/office/drawing/2014/main" xmlns="" id="{931B535C-537C-A5A3-C80C-7B0AC42B2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4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0" name="Grafika 9" descr="bakteria z wypełnieniem pełnym">
            <a:extLst>
              <a:ext uri="{FF2B5EF4-FFF2-40B4-BE49-F238E27FC236}">
                <a16:creationId xmlns:a16="http://schemas.microsoft.com/office/drawing/2014/main" xmlns="" id="{1416C131-C4C2-BE04-FF3F-B75F2F173A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756334" y="3184627"/>
            <a:ext cx="435666" cy="871332"/>
          </a:xfrm>
          <a:prstGeom prst="rect">
            <a:avLst/>
          </a:prstGeom>
        </p:spPr>
      </p:pic>
      <p:pic>
        <p:nvPicPr>
          <p:cNvPr id="11" name="Grafika 10" descr="bakteria z wypełnieniem pełnym">
            <a:extLst>
              <a:ext uri="{FF2B5EF4-FFF2-40B4-BE49-F238E27FC236}">
                <a16:creationId xmlns:a16="http://schemas.microsoft.com/office/drawing/2014/main" xmlns="" id="{96813341-509A-361C-0647-79E001A040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82468" y="4886629"/>
            <a:ext cx="612913" cy="6129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D8437CA-A34C-BEF2-84BE-60104CA24853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8716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6A6C214-AFE5-9CE4-AEDA-9A979925CC2C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Kod QR kontur">
            <a:extLst>
              <a:ext uri="{FF2B5EF4-FFF2-40B4-BE49-F238E27FC236}">
                <a16:creationId xmlns:a16="http://schemas.microsoft.com/office/drawing/2014/main" xmlns="" id="{40FF2E33-7DDB-A1BC-941D-9B2017F76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10" name="Grafika 9" descr="Kod QR kontur">
            <a:extLst>
              <a:ext uri="{FF2B5EF4-FFF2-40B4-BE49-F238E27FC236}">
                <a16:creationId xmlns:a16="http://schemas.microsoft.com/office/drawing/2014/main" xmlns="" id="{890B5BF7-68C6-AB0D-1DAB-B99B4057D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4" name="Grafika 3" descr="Kod QR kontur">
            <a:extLst>
              <a:ext uri="{FF2B5EF4-FFF2-40B4-BE49-F238E27FC236}">
                <a16:creationId xmlns:a16="http://schemas.microsoft.com/office/drawing/2014/main" xmlns="" id="{1E58EBC4-E0D1-FDE0-54F6-C424C8493A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2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Covid-19 z wypełnieniem pełnym">
            <a:extLst>
              <a:ext uri="{FF2B5EF4-FFF2-40B4-BE49-F238E27FC236}">
                <a16:creationId xmlns:a16="http://schemas.microsoft.com/office/drawing/2014/main" xmlns="" id="{97D0B8A7-2738-7458-1C06-9760CCCBB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bakteria z wypełnieniem pełnym">
            <a:extLst>
              <a:ext uri="{FF2B5EF4-FFF2-40B4-BE49-F238E27FC236}">
                <a16:creationId xmlns:a16="http://schemas.microsoft.com/office/drawing/2014/main" xmlns="" id="{F221132C-8B17-41FD-FC64-8C3390250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764906" y="0"/>
            <a:ext cx="1177788" cy="725420"/>
          </a:xfrm>
          <a:prstGeom prst="rect">
            <a:avLst/>
          </a:prstGeom>
        </p:spPr>
      </p:pic>
      <p:pic>
        <p:nvPicPr>
          <p:cNvPr id="12" name="Grafika 11" descr="bakteria z wypełnieniem pełnym">
            <a:extLst>
              <a:ext uri="{FF2B5EF4-FFF2-40B4-BE49-F238E27FC236}">
                <a16:creationId xmlns:a16="http://schemas.microsoft.com/office/drawing/2014/main" xmlns="" id="{741DE2C7-F1AE-DE2F-6822-E2C38C9828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756334" y="725420"/>
            <a:ext cx="435666" cy="8713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E6E59A3-DA9A-6570-84A5-88E2A4988836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3066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bakteria z wypełnieniem pełnym">
            <a:extLst>
              <a:ext uri="{FF2B5EF4-FFF2-40B4-BE49-F238E27FC236}">
                <a16:creationId xmlns:a16="http://schemas.microsoft.com/office/drawing/2014/main" xmlns="" id="{7EFD0485-13FE-76E0-6C91-D8B654897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59329" y="5690800"/>
            <a:ext cx="875471" cy="87547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3" name="Grafika 12" descr="bakteria z wypełnieniem pełnym">
            <a:extLst>
              <a:ext uri="{FF2B5EF4-FFF2-40B4-BE49-F238E27FC236}">
                <a16:creationId xmlns:a16="http://schemas.microsoft.com/office/drawing/2014/main" xmlns="" id="{05712128-1128-78C0-90C3-4B0E6FA07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4353878">
            <a:off x="10578547" y="4776400"/>
            <a:ext cx="914400" cy="914400"/>
          </a:xfrm>
          <a:prstGeom prst="rect">
            <a:avLst/>
          </a:prstGeom>
        </p:spPr>
      </p:pic>
      <p:pic>
        <p:nvPicPr>
          <p:cNvPr id="15" name="Grafika 14" descr="bakteria z wypełnieniem pełnym">
            <a:extLst>
              <a:ext uri="{FF2B5EF4-FFF2-40B4-BE49-F238E27FC236}">
                <a16:creationId xmlns:a16="http://schemas.microsoft.com/office/drawing/2014/main" xmlns="" id="{40EE6FA6-85EB-5D4E-C6AD-B92AB7C5D6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734800" y="1233488"/>
            <a:ext cx="457200" cy="914400"/>
          </a:xfrm>
          <a:prstGeom prst="rect">
            <a:avLst/>
          </a:prstGeom>
        </p:spPr>
      </p:pic>
      <p:pic>
        <p:nvPicPr>
          <p:cNvPr id="17" name="Grafika 16" descr="bakteria z wypełnieniem pełnym">
            <a:extLst>
              <a:ext uri="{FF2B5EF4-FFF2-40B4-BE49-F238E27FC236}">
                <a16:creationId xmlns:a16="http://schemas.microsoft.com/office/drawing/2014/main" xmlns="" id="{987959F1-2406-C200-F16C-456C4C6E5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199769">
            <a:off x="11635980" y="3905775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8333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gi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Inspektorzat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Sanitizer z wypełnieniem pełnym">
            <a:extLst>
              <a:ext uri="{FF2B5EF4-FFF2-40B4-BE49-F238E27FC236}">
                <a16:creationId xmlns:a16="http://schemas.microsoft.com/office/drawing/2014/main" xmlns="" id="{5A337772-3041-4CE9-E7F9-890A9E5D54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10916478" y="4731289"/>
            <a:ext cx="1275522" cy="2028616"/>
          </a:xfrm>
          <a:prstGeom prst="rect">
            <a:avLst/>
          </a:prstGeom>
        </p:spPr>
      </p:pic>
      <p:pic>
        <p:nvPicPr>
          <p:cNvPr id="11" name="Grafika 10" descr="Bąbelki z wypełnieniem pełnym">
            <a:extLst>
              <a:ext uri="{FF2B5EF4-FFF2-40B4-BE49-F238E27FC236}">
                <a16:creationId xmlns:a16="http://schemas.microsoft.com/office/drawing/2014/main" xmlns="" id="{C0660482-DCEE-07F4-FE53-845722C5DB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38320" y="5734484"/>
            <a:ext cx="442479" cy="4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85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ospodars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4" name="Grafika 3" descr="Sceneria wiejska kontur">
            <a:extLst>
              <a:ext uri="{FF2B5EF4-FFF2-40B4-BE49-F238E27FC236}">
                <a16:creationId xmlns:a16="http://schemas.microsoft.com/office/drawing/2014/main" xmlns="" id="{FDC581DF-6654-069A-483D-A45B03BA3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9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l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Mężczyzna kontur">
            <a:extLst>
              <a:ext uri="{FF2B5EF4-FFF2-40B4-BE49-F238E27FC236}">
                <a16:creationId xmlns:a16="http://schemas.microsoft.com/office/drawing/2014/main" xmlns="" id="{4EE2F04D-566D-A416-C927-74A15A517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6168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arteczki samoprzylepne 3 kontur">
            <a:extLst>
              <a:ext uri="{FF2B5EF4-FFF2-40B4-BE49-F238E27FC236}">
                <a16:creationId xmlns:a16="http://schemas.microsoft.com/office/drawing/2014/main" xmlns="" id="{DBFA9A42-7BB7-E033-05C0-96F2093A4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80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1" name="Grafika 10" descr="Wykres kołowy kontur">
            <a:extLst>
              <a:ext uri="{FF2B5EF4-FFF2-40B4-BE49-F238E27FC236}">
                <a16:creationId xmlns:a16="http://schemas.microsoft.com/office/drawing/2014/main" xmlns="" id="{B66A3A78-29C3-79FD-15F9-524CCB4B3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7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forma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Informacje kontur">
            <a:extLst>
              <a:ext uri="{FF2B5EF4-FFF2-40B4-BE49-F238E27FC236}">
                <a16:creationId xmlns:a16="http://schemas.microsoft.com/office/drawing/2014/main" xmlns="" id="{6CC78998-38AA-EE71-6DF6-600888A67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7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u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A02A4F-CCF9-5159-5CF5-CFB3541DD632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3" name="Grafika 12" descr="Europa z wypełnieniem pełnym">
            <a:extLst>
              <a:ext uri="{FF2B5EF4-FFF2-40B4-BE49-F238E27FC236}">
                <a16:creationId xmlns:a16="http://schemas.microsoft.com/office/drawing/2014/main" xmlns="" id="{160DC7AA-5E99-8B4F-4EEC-2DF24EC70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1698" y="4075271"/>
            <a:ext cx="2862470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8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k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Kontrakt kontur">
            <a:extLst>
              <a:ext uri="{FF2B5EF4-FFF2-40B4-BE49-F238E27FC236}">
                <a16:creationId xmlns:a16="http://schemas.microsoft.com/office/drawing/2014/main" xmlns="" id="{E8061847-3477-DAE5-B201-D2B23C6242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175738" y="3535017"/>
            <a:ext cx="2016262" cy="34806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7854763-1BE5-BD30-FECF-E5C114BAFF57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50154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265613-9290-D332-F9EA-F4D04861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292069-534B-66EC-2901-7279FBF3E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FE3410D-D5A7-89FE-672E-0CACD721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2F3F914-70CC-438A-ED76-EEBFF91F7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9ABD370-18A6-A976-58F9-7E14ADAEB9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9DBCBD7-7BBD-FA93-FAC7-1854D1F664D1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xmlns="" id="{DE8CE957-D1F3-57DB-1F10-BF43D8A8F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7" name="Grafika 6" descr="Kod QR kontur">
            <a:extLst>
              <a:ext uri="{FF2B5EF4-FFF2-40B4-BE49-F238E27FC236}">
                <a16:creationId xmlns:a16="http://schemas.microsoft.com/office/drawing/2014/main" xmlns="" id="{489C2873-FC71-88FC-D11A-4F6845BF4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10" name="Grafika 9" descr="Kod QR kontur">
            <a:extLst>
              <a:ext uri="{FF2B5EF4-FFF2-40B4-BE49-F238E27FC236}">
                <a16:creationId xmlns:a16="http://schemas.microsoft.com/office/drawing/2014/main" xmlns="" id="{549767E3-6AAA-BFEF-3295-A46AB0D17E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83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73108"/>
            <a:ext cx="10515600" cy="1325563"/>
          </a:xfrm>
        </p:spPr>
        <p:txBody>
          <a:bodyPr/>
          <a:lstStyle>
            <a:lvl1pPr algn="ctr"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Dziękuję za uwagę!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6A6C214-AFE5-9CE4-AEDA-9A979925CC2C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5" name="Obraz 4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xmlns="" id="{AA5B4C41-817E-4B39-78C2-F5CB7EDAA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905" y="4559572"/>
            <a:ext cx="2584174" cy="884194"/>
          </a:xfrm>
          <a:prstGeom prst="rect">
            <a:avLst/>
          </a:prstGeom>
        </p:spPr>
      </p:pic>
      <p:pic>
        <p:nvPicPr>
          <p:cNvPr id="10" name="Obraz 9" descr="Obraz zawierający Czcionka, tekst, Grafika, biały&#10;&#10;Opis wygenerowany automatycznie">
            <a:extLst>
              <a:ext uri="{FF2B5EF4-FFF2-40B4-BE49-F238E27FC236}">
                <a16:creationId xmlns:a16="http://schemas.microsoft.com/office/drawing/2014/main" xmlns="" id="{8D338261-B66A-F740-6C4E-AFF668827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452" y="4469358"/>
            <a:ext cx="2454965" cy="1010581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E7C0430D-4D35-21D5-8A4B-B055D7F4043B}"/>
              </a:ext>
            </a:extLst>
          </p:cNvPr>
          <p:cNvSpPr/>
          <p:nvPr/>
        </p:nvSpPr>
        <p:spPr>
          <a:xfrm>
            <a:off x="8080513" y="4750904"/>
            <a:ext cx="1719470" cy="60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xmlns="" id="{5633733E-01D8-246B-2F4B-59328F14F0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297" y="4726403"/>
            <a:ext cx="1620078" cy="447153"/>
          </a:xfrm>
          <a:prstGeom prst="rect">
            <a:avLst/>
          </a:prstGeom>
        </p:spPr>
      </p:pic>
      <p:pic>
        <p:nvPicPr>
          <p:cNvPr id="1026" name="Picture 2" descr="Bezpłatny wektor twitter nowe logo 2023 x na białym tle wektora">
            <a:extLst>
              <a:ext uri="{FF2B5EF4-FFF2-40B4-BE49-F238E27FC236}">
                <a16:creationId xmlns:a16="http://schemas.microsoft.com/office/drawing/2014/main" xmlns="" id="{027A0EB4-4A6E-2E65-F245-BCC851F3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971" y="4545495"/>
            <a:ext cx="811696" cy="8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BD60FB5D-E712-088F-9E3B-7CD578207398}"/>
              </a:ext>
            </a:extLst>
          </p:cNvPr>
          <p:cNvSpPr txBox="1"/>
          <p:nvPr/>
        </p:nvSpPr>
        <p:spPr>
          <a:xfrm>
            <a:off x="1740756" y="4789983"/>
            <a:ext cx="12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@</a:t>
            </a:r>
            <a:r>
              <a:rPr lang="pl-PL" dirty="0" err="1"/>
              <a:t>WetGIW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0677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D1422B-E541-525A-6193-88C5797A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B9B091C-76F5-D39B-22F2-9B8405FB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CA756AB-F15A-4CD0-B0C7-95A363AD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9" name="Obraz 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A7DD5CC9-A97F-6C15-9666-EB3ED2BFC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F69FED7-9A5E-D792-DFA4-1B82398F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49E58FE-151A-DF8B-E201-9F474E878567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xmlns="" id="{21A7977D-DD0E-2C2C-F813-342412143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7" name="Grafika 6" descr="Kod QR kontur">
            <a:extLst>
              <a:ext uri="{FF2B5EF4-FFF2-40B4-BE49-F238E27FC236}">
                <a16:creationId xmlns:a16="http://schemas.microsoft.com/office/drawing/2014/main" xmlns="" id="{29EA7ED3-27B5-B4BA-769E-10A70887F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8" name="Grafika 7" descr="Kod QR kontur">
            <a:extLst>
              <a:ext uri="{FF2B5EF4-FFF2-40B4-BE49-F238E27FC236}">
                <a16:creationId xmlns:a16="http://schemas.microsoft.com/office/drawing/2014/main" xmlns="" id="{519D78B0-695A-2A28-915F-B56E10A4A6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29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r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2" name="Grafika 11" descr="Krowa kontur">
            <a:extLst>
              <a:ext uri="{FF2B5EF4-FFF2-40B4-BE49-F238E27FC236}">
                <a16:creationId xmlns:a16="http://schemas.microsoft.com/office/drawing/2014/main" xmlns="" id="{74A5CDCD-E6CE-6062-7A97-6C925D878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2833" y="5499542"/>
            <a:ext cx="1221933" cy="122193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6A92173-3EEF-BE03-CC20-1ACA99B2FE59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2691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le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Nabiał kontur">
            <a:extLst>
              <a:ext uri="{FF2B5EF4-FFF2-40B4-BE49-F238E27FC236}">
                <a16:creationId xmlns:a16="http://schemas.microsoft.com/office/drawing/2014/main" xmlns="" id="{12B6BDCA-6884-5CE5-F628-43865FADB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710670" y="3925254"/>
            <a:ext cx="2481330" cy="29327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5418152-254D-F451-D2E6-A26DF87241BD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585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Świ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Świnia kontur">
            <a:extLst>
              <a:ext uri="{FF2B5EF4-FFF2-40B4-BE49-F238E27FC236}">
                <a16:creationId xmlns:a16="http://schemas.microsoft.com/office/drawing/2014/main" xmlns="" id="{37322F92-D13A-B45C-90CB-911758891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A9B0FB7-54C3-A039-C400-2CC15F2AA4F0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29351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oza kontur">
            <a:extLst>
              <a:ext uri="{FF2B5EF4-FFF2-40B4-BE49-F238E27FC236}">
                <a16:creationId xmlns:a16="http://schemas.microsoft.com/office/drawing/2014/main" xmlns="" id="{AC8C46EE-ADE3-6856-6B1F-9CCC2C2FC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7ACBF6C-280A-B6E7-AD6F-67BD19918AFE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4963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w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Owca kontur">
            <a:extLst>
              <a:ext uri="{FF2B5EF4-FFF2-40B4-BE49-F238E27FC236}">
                <a16:creationId xmlns:a16="http://schemas.microsoft.com/office/drawing/2014/main" xmlns="" id="{D61C4B11-F1A2-C4BD-762C-BB029F6C3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834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xmlns="" id="{D68D8F07-373B-091C-8B65-5B7C2CC5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6AD137-FE15-93AD-3A58-6D50BB18A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4849451-3B4C-9CA3-789D-D259793A7A5C}"/>
              </a:ext>
            </a:extLst>
          </p:cNvPr>
          <p:cNvSpPr txBox="1"/>
          <p:nvPr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068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8520BED-24D6-C077-8E63-293746C2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FE5F35A-747B-DC24-C59D-EA2577A6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A264B1B-3D8E-B4DA-DBBD-B029B60C0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10/22/2024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FAF9861-BC2E-5136-6CA8-C254FF951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F12AC8D-117C-726D-E23C-1DC5DC57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9695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65" r:id="rId29"/>
    <p:sldLayoutId id="2147483866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tgiw.gov.pl/nadzor-weterynaryjny/rejestry-i-wykazy-pracowni-i-laboratorio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CAC9A8-16B7-BD25-8F24-61B890E8A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141693"/>
            <a:ext cx="8791575" cy="1301673"/>
          </a:xfrm>
        </p:spPr>
        <p:txBody>
          <a:bodyPr>
            <a:normAutofit fontScale="90000"/>
          </a:bodyPr>
          <a:lstStyle/>
          <a:p>
            <a:r>
              <a:rPr lang="pl-PL" dirty="0"/>
              <a:t>Choroba niebieskiego języka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8543E86-9646-0474-F2F0-88352C2DD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5443368"/>
            <a:ext cx="8791575" cy="865991"/>
          </a:xfrm>
        </p:spPr>
        <p:txBody>
          <a:bodyPr>
            <a:normAutofit/>
          </a:bodyPr>
          <a:lstStyle/>
          <a:p>
            <a:r>
              <a:rPr lang="pl-PL" dirty="0" err="1"/>
              <a:t>Bluetongue</a:t>
            </a:r>
            <a:r>
              <a:rPr lang="pl-PL" dirty="0"/>
              <a:t> </a:t>
            </a:r>
            <a:r>
              <a:rPr lang="pl-PL" dirty="0" err="1"/>
              <a:t>disease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07F1610-D046-463D-A01E-7AFFB9ECD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20" y="1343324"/>
            <a:ext cx="4372865" cy="289380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366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59E82D-C5EF-B002-7496-C82C84A8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>
            <a:normAutofit/>
          </a:bodyPr>
          <a:lstStyle/>
          <a:p>
            <a:r>
              <a:rPr lang="pl-PL" dirty="0"/>
              <a:t>Zmiany Anatomopatologiczne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AE2C7E-EA10-4836-EAF2-ED357D425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209" y="2249487"/>
            <a:ext cx="5877677" cy="3541714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1600" dirty="0"/>
              <a:t>Zmiany przy zakażeniu BTV obejmują: przekrwienie i obrzęk warg, powiek, uszu, przestrzeni </a:t>
            </a:r>
            <a:r>
              <a:rPr lang="pl-PL" sz="1600" dirty="0" err="1"/>
              <a:t>międzyżuchwowej</a:t>
            </a:r>
            <a:r>
              <a:rPr lang="pl-PL" sz="1600" dirty="0"/>
              <a:t> oraz języka, który często wystaję poza jamę gębową zwierząt i w skrajnych przypadkach choroby może przybierać barwę siną- stąd nazwa choroba niebieskiego języka. Przekrwienie dotyczy również narządów wewnętrznych oraz pozostałych części ciała w szczególności pachwin i okolic krocza, ale także kończyn, w tym koronki racic. Może wystąpić pęcherzykowe lub wrzodziejące, zapalenie i łuszczenie się chorobowo zmienionego naskórka. U krów mlecznych łuszczy się naskórek strzyków i na skórze wymienia tworzą się owrzodzenia, pęknięcia i strupy. U zwierząt obserwuje się również procesy zapalne oraz zwyrodnienie mięśni, przez co zwierzęta mają trudności w poruszaniu się.</a:t>
            </a:r>
          </a:p>
        </p:txBody>
      </p:sp>
      <p:pic>
        <p:nvPicPr>
          <p:cNvPr id="6" name="Obraz 5" descr="Obraz zawierający jedzenie, Tłuszcz zwierzęcy, Ciało/mięso, w pomieszczeniu&#10;&#10;Opis wygenerowany automatycznie">
            <a:extLst>
              <a:ext uri="{FF2B5EF4-FFF2-40B4-BE49-F238E27FC236}">
                <a16:creationId xmlns:a16="http://schemas.microsoft.com/office/drawing/2014/main" xmlns="" id="{01D641F4-0D5E-58A2-A9BC-2B7ED6996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1"/>
          <a:stretch/>
        </p:blipFill>
        <p:spPr>
          <a:xfrm>
            <a:off x="-5597" y="1"/>
            <a:ext cx="4635583" cy="3427413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0" name="Obraz 69" descr="Obraz zawierający Ciało/mięso, osoba&#10;&#10;Opis wygenerowany automatycznie">
            <a:extLst>
              <a:ext uri="{FF2B5EF4-FFF2-40B4-BE49-F238E27FC236}">
                <a16:creationId xmlns:a16="http://schemas.microsoft.com/office/drawing/2014/main" xmlns="" id="{254F237A-D3AC-7B73-63B4-9164AA7DD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7" y="3427414"/>
            <a:ext cx="4635583" cy="3430587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2FC23E2-4955-EE9A-213D-B33F3257C6AA}"/>
              </a:ext>
            </a:extLst>
          </p:cNvPr>
          <p:cNvSpPr txBox="1"/>
          <p:nvPr/>
        </p:nvSpPr>
        <p:spPr>
          <a:xfrm>
            <a:off x="280988" y="6592243"/>
            <a:ext cx="61052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900" dirty="0"/>
              <a:t>https://www.cabidigitallibrary.org/doi/10.1079/cabicompendium.91521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DB9A320D-4ADC-4EA4-2515-A88657B1548B}"/>
              </a:ext>
            </a:extLst>
          </p:cNvPr>
          <p:cNvSpPr txBox="1"/>
          <p:nvPr/>
        </p:nvSpPr>
        <p:spPr>
          <a:xfrm>
            <a:off x="282368" y="528675"/>
            <a:ext cx="6103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dirty="0"/>
              <a:t>Krwotok u podstawy tętnicy płucnej i przekrwione, obrzęknięte płuco.</a:t>
            </a:r>
          </a:p>
        </p:txBody>
      </p:sp>
    </p:spTree>
    <p:extLst>
      <p:ext uri="{BB962C8B-B14F-4D97-AF65-F5344CB8AC3E}">
        <p14:creationId xmlns:p14="http://schemas.microsoft.com/office/powerpoint/2010/main" val="735316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F68BBE-3A59-7F58-0F0B-33E5D0CF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pl-PL" dirty="0"/>
              <a:t>BTV a produkty Pochodzenia zwierzęcego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3B08DC-AD08-8E9D-211B-93868484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Choroba nie przenosi się na inne gatunki zwierząt gospodarskich i domowych oraz na ludzi, co oznacza, że mięso, mleko, skóry i wełna oraz inne produkty pochodzące od przeżuwaczy nie stanowią zagrożenia dla ludzi. </a:t>
            </a:r>
          </a:p>
        </p:txBody>
      </p:sp>
      <p:pic>
        <p:nvPicPr>
          <p:cNvPr id="4" name="Obraz 3" descr="Obraz zawierający mleko, mleczne, Mleko roślinne, Mleko zbożowe&#10;&#10;Opis wygenerowany automatycznie">
            <a:extLst>
              <a:ext uri="{FF2B5EF4-FFF2-40B4-BE49-F238E27FC236}">
                <a16:creationId xmlns:a16="http://schemas.microsoft.com/office/drawing/2014/main" xmlns="" id="{45FD4C2E-9009-60A4-081B-2B0EA938A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25F75DB-7D3B-8CB2-B108-7CAFA7D7F54D}"/>
              </a:ext>
            </a:extLst>
          </p:cNvPr>
          <p:cNvSpPr txBox="1"/>
          <p:nvPr/>
        </p:nvSpPr>
        <p:spPr>
          <a:xfrm>
            <a:off x="190500" y="6592243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dirty="0"/>
              <a:t>https://nutropharma.pl/blog/post/czy-mleko-jest-zdrowe-dla-doroslych.html</a:t>
            </a:r>
          </a:p>
        </p:txBody>
      </p:sp>
    </p:spTree>
    <p:extLst>
      <p:ext uri="{BB962C8B-B14F-4D97-AF65-F5344CB8AC3E}">
        <p14:creationId xmlns:p14="http://schemas.microsoft.com/office/powerpoint/2010/main" val="3132517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ABDE0E-F0C8-9610-ACCC-77289DF4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89935"/>
            <a:ext cx="10627801" cy="1507153"/>
          </a:xfrm>
        </p:spPr>
        <p:txBody>
          <a:bodyPr>
            <a:noAutofit/>
          </a:bodyPr>
          <a:lstStyle/>
          <a:p>
            <a:r>
              <a:rPr lang="pl-PL" sz="2000" dirty="0"/>
              <a:t>RODZAJ PRÓBEK ORAZ SPOSÓB ICH POBIERANIA I WYSYŁANIA DO BADAŃ LABORATORYJNYCH w Kontekście Choroby Niebieskiego Języka – Załącznik do rozporządzenia Ministra Rolnictwa i Rozwoju Wsi z dnia 12 października 2012 r. w sprawie zwalczania choroby niebieskiego języka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ABB39C7-8065-1F41-89F4-A593AA15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73757"/>
            <a:ext cx="10214846" cy="3905507"/>
          </a:xfrm>
        </p:spPr>
        <p:txBody>
          <a:bodyPr>
            <a:noAutofit/>
          </a:bodyPr>
          <a:lstStyle/>
          <a:p>
            <a:r>
              <a:rPr lang="pl-PL" sz="1800" dirty="0"/>
              <a:t>1. Do badań laboratoryjnych pobiera się następujące próbki: </a:t>
            </a:r>
          </a:p>
          <a:p>
            <a:r>
              <a:rPr lang="pl-PL" sz="1800" dirty="0"/>
              <a:t>1) próbki krwi; </a:t>
            </a:r>
          </a:p>
          <a:p>
            <a:r>
              <a:rPr lang="pl-PL" sz="1800" dirty="0"/>
              <a:t>2) wycinki: </a:t>
            </a:r>
          </a:p>
          <a:p>
            <a:r>
              <a:rPr lang="pl-PL" sz="1800" dirty="0"/>
              <a:t>a) śledziony, </a:t>
            </a:r>
          </a:p>
          <a:p>
            <a:r>
              <a:rPr lang="pl-PL" sz="1800" dirty="0"/>
              <a:t>b) węzłów chłonnych, </a:t>
            </a:r>
          </a:p>
          <a:p>
            <a:r>
              <a:rPr lang="pl-PL" sz="1800" dirty="0"/>
              <a:t>c) szpiku kostnego. </a:t>
            </a:r>
          </a:p>
          <a:p>
            <a:r>
              <a:rPr lang="pl-PL" sz="1800" dirty="0"/>
              <a:t>2. Próbkę krwi pobiera się od zwierząt z gorączką za pomocą igły jednorazowej, do sterylnej probówki lub </a:t>
            </a:r>
            <a:r>
              <a:rPr lang="pl-PL" sz="1800" dirty="0" err="1"/>
              <a:t>tubostrzykawki</a:t>
            </a:r>
            <a:r>
              <a:rPr lang="pl-PL" sz="1800" dirty="0"/>
              <a:t> zawierającej środek </a:t>
            </a:r>
            <a:r>
              <a:rPr lang="pl-PL" sz="1800" dirty="0" err="1"/>
              <a:t>antykoagulacyjny</a:t>
            </a:r>
            <a:r>
              <a:rPr lang="pl-PL" sz="1800" dirty="0"/>
              <a:t> w postaci heparyny, cytrynianu sodu lub EDTA, a następnie probówkę napełnia się w taki sposób, aby krew spływała wolno po wewnętrznej ścianie tej probówki, aż do jej napełnienia w 2/3 pojemności.</a:t>
            </a:r>
          </a:p>
        </p:txBody>
      </p:sp>
    </p:spTree>
    <p:extLst>
      <p:ext uri="{BB962C8B-B14F-4D97-AF65-F5344CB8AC3E}">
        <p14:creationId xmlns:p14="http://schemas.microsoft.com/office/powerpoint/2010/main" val="3748055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16E93B-9B1E-7A64-EE2E-A26A2088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Laboratoria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7A580D-5C4D-2ED1-11E2-F9A1EA21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Lista laboratoriów urzędowych wyznaczonych do przeprowadzania badań laboratoryjnych, w tym w kierunku BT, dostępna jest na stronie Głównego Inspektoratu Weterynarii:</a:t>
            </a:r>
          </a:p>
          <a:p>
            <a:pPr marL="263525" indent="0" algn="just">
              <a:spcAft>
                <a:spcPts val="1200"/>
              </a:spcAft>
              <a:buNone/>
            </a:pPr>
            <a:r>
              <a:rPr lang="pl-PL" dirty="0">
                <a:hlinkClick r:id="rId2"/>
              </a:rPr>
              <a:t>https://www.wetgiw.gov.pl/nadzor-weterynaryjny/rejestry-i-wykazy-pracowni-i-laboratoriow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995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2586FB-3925-58C3-1DB9-6D1C9365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dirty="0"/>
              <a:t>Środki zwalczania chorób w przypadku podejrzenia Zakażenia zgodnie z rozporządzeniem UE 2020/689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xmlns="" id="{D9AAB1C5-05C3-D176-DC3F-A27809B05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491501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209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0942A6-6A80-867B-A2FB-87781F07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556" y="274029"/>
            <a:ext cx="9905998" cy="1478570"/>
          </a:xfrm>
        </p:spPr>
        <p:txBody>
          <a:bodyPr>
            <a:normAutofit/>
          </a:bodyPr>
          <a:lstStyle/>
          <a:p>
            <a:r>
              <a:rPr lang="pl-PL" sz="2400" dirty="0"/>
              <a:t>Postępowanie przy podejrzeniu choroby zgodnie z Rozporządzeniem krajowym Ministra Rolnictwa i Rozwoju Wsi z dnia 12 października 2012 r. (poz. 1158) </a:t>
            </a:r>
          </a:p>
        </p:txBody>
      </p:sp>
      <p:graphicFrame>
        <p:nvGraphicFramePr>
          <p:cNvPr id="76" name="Symbol zastępczy zawartości 2">
            <a:extLst>
              <a:ext uri="{FF2B5EF4-FFF2-40B4-BE49-F238E27FC236}">
                <a16:creationId xmlns:a16="http://schemas.microsoft.com/office/drawing/2014/main" xmlns="" id="{7658D37A-41E2-ADA4-D86B-941BE64E1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097264"/>
              </p:ext>
            </p:extLst>
          </p:nvPr>
        </p:nvGraphicFramePr>
        <p:xfrm>
          <a:off x="174171" y="1578429"/>
          <a:ext cx="11484429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0577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150E4E-2A83-1332-21D8-C601901E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/>
              <a:t>Środki zwalczania chorób w przypadku potwierdzenia zakażenia BTV zgodnie z rozporządzeniem UE 2020/689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xmlns="" id="{058A350F-3CC9-2D76-9796-4023C4A08F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5212" y="1941172"/>
          <a:ext cx="9905999" cy="297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1D180F3-2EE5-9C0F-519E-F115B6C5EC42}"/>
              </a:ext>
            </a:extLst>
          </p:cNvPr>
          <p:cNvSpPr txBox="1"/>
          <p:nvPr/>
        </p:nvSpPr>
        <p:spPr>
          <a:xfrm>
            <a:off x="1839686" y="5104467"/>
            <a:ext cx="732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Terytorium objęte programem likwidacji choroby stanowi: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całe terytorium państwa członkowskiego, 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strefę lub strefy obejmujące terytorium w promieniu co najmniej 150 km każdego zakażonego zakładu</a:t>
            </a:r>
          </a:p>
        </p:txBody>
      </p:sp>
    </p:spTree>
    <p:extLst>
      <p:ext uri="{BB962C8B-B14F-4D97-AF65-F5344CB8AC3E}">
        <p14:creationId xmlns:p14="http://schemas.microsoft.com/office/powerpoint/2010/main" val="377518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0ADEAD-E954-B287-EAC8-41555BF4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pl-PL" sz="3300" dirty="0"/>
              <a:t>BTV w Unii Europejskiej</a:t>
            </a:r>
          </a:p>
        </p:txBody>
      </p:sp>
      <p:graphicFrame>
        <p:nvGraphicFramePr>
          <p:cNvPr id="292" name="Symbol zastępczy zawartości 8">
            <a:extLst>
              <a:ext uri="{FF2B5EF4-FFF2-40B4-BE49-F238E27FC236}">
                <a16:creationId xmlns:a16="http://schemas.microsoft.com/office/drawing/2014/main" xmlns="" id="{2EFA935C-1929-9F3B-B823-F4D110914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693660"/>
              </p:ext>
            </p:extLst>
          </p:nvPr>
        </p:nvGraphicFramePr>
        <p:xfrm>
          <a:off x="5317978" y="1057735"/>
          <a:ext cx="5376625" cy="4961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607">
                  <a:extLst>
                    <a:ext uri="{9D8B030D-6E8A-4147-A177-3AD203B41FA5}">
                      <a16:colId xmlns:a16="http://schemas.microsoft.com/office/drawing/2014/main" xmlns="" val="3561006765"/>
                    </a:ext>
                  </a:extLst>
                </a:gridCol>
                <a:gridCol w="1698509">
                  <a:extLst>
                    <a:ext uri="{9D8B030D-6E8A-4147-A177-3AD203B41FA5}">
                      <a16:colId xmlns:a16="http://schemas.microsoft.com/office/drawing/2014/main" xmlns="" val="1626291198"/>
                    </a:ext>
                  </a:extLst>
                </a:gridCol>
                <a:gridCol w="1698509">
                  <a:extLst>
                    <a:ext uri="{9D8B030D-6E8A-4147-A177-3AD203B41FA5}">
                      <a16:colId xmlns:a16="http://schemas.microsoft.com/office/drawing/2014/main" xmlns="" val="4078506629"/>
                    </a:ext>
                  </a:extLst>
                </a:gridCol>
              </a:tblGrid>
              <a:tr h="404751">
                <a:tc>
                  <a:txBody>
                    <a:bodyPr/>
                    <a:lstStyle/>
                    <a:p>
                      <a:r>
                        <a:rPr lang="pl-PL" sz="1100" dirty="0"/>
                        <a:t>Państwo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L. Ognisk (stan na dzień 13.09.2024)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TYP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3133584645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Andora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7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BTV-8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25602698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Austria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1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BTV-4, 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4059725230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Belgia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1273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2454405806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Dania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192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74613786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Francja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185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2281366837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Hiszpania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8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BTV-4, BTV-8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1229674634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Holandia 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5872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2441013707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Luksemburg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255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3303893965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Niemcy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7675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4199129417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 dirty="0"/>
                        <a:t>Czechy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3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2933813417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Szwajcaria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17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BTV-3, BTV-8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3361083752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Włochy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6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BTV-8</a:t>
                      </a:r>
                      <a:endParaRPr lang="pl-PL" sz="1100" dirty="0"/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813836082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Grecja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3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BTV-4, BTV-16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2794195779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Szwecja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1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3860722910"/>
                  </a:ext>
                </a:extLst>
              </a:tr>
              <a:tr h="303754">
                <a:tc>
                  <a:txBody>
                    <a:bodyPr/>
                    <a:lstStyle/>
                    <a:p>
                      <a:r>
                        <a:rPr lang="pl-PL" sz="1100"/>
                        <a:t>Portugalia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1</a:t>
                      </a:r>
                    </a:p>
                  </a:txBody>
                  <a:tcPr marL="57427" marR="57427" marT="28713" marB="28713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BTV-3</a:t>
                      </a:r>
                    </a:p>
                  </a:txBody>
                  <a:tcPr marL="57427" marR="57427" marT="28713" marB="28713"/>
                </a:tc>
                <a:extLst>
                  <a:ext uri="{0D108BD9-81ED-4DB2-BD59-A6C34878D82A}">
                    <a16:rowId xmlns:a16="http://schemas.microsoft.com/office/drawing/2014/main" xmlns="" val="25302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88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73F082-3AA0-6D0E-2833-8A584F65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6" y="784620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D86B42-C06B-B4B5-D308-58028384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1"/>
            <a:ext cx="9048218" cy="30331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100" dirty="0"/>
              <a:t>Sytuacja epizootyczna choroby niebieskiego języka w Europie – zagrożenia związane z importem zwierząt ze stref zamkniętych ze względu na jej występowanie ANNA ORŁOWSKA, MARCIN SMRECZAK, JERZY ROLA</a:t>
            </a:r>
          </a:p>
          <a:p>
            <a:pPr>
              <a:lnSpc>
                <a:spcPct val="110000"/>
              </a:lnSpc>
            </a:pPr>
            <a:r>
              <a:rPr lang="pl-PL" sz="1100" dirty="0"/>
              <a:t>Choroba niebieskiego języka sytuacja epizootyczna w Europie WIES£AW NIEDBALSKI</a:t>
            </a:r>
          </a:p>
          <a:p>
            <a:pPr>
              <a:lnSpc>
                <a:spcPct val="110000"/>
              </a:lnSpc>
            </a:pPr>
            <a:r>
              <a:rPr lang="pl-PL" sz="1100" dirty="0"/>
              <a:t>Choroba niebieskiego języka Zdzisław Gliński, Krzysztof Kostro, Maria Teresa Zoń z Wydziału Medycyny Weterynaryjnej w Lublinie</a:t>
            </a:r>
          </a:p>
          <a:p>
            <a:pPr>
              <a:lnSpc>
                <a:spcPct val="110000"/>
              </a:lnSpc>
            </a:pPr>
            <a:r>
              <a:rPr lang="pl-PL" sz="1100" dirty="0"/>
              <a:t>Główny Inspektorat Weterynarii- Choroba niebieskiego języka</a:t>
            </a:r>
          </a:p>
          <a:p>
            <a:pPr>
              <a:lnSpc>
                <a:spcPct val="110000"/>
              </a:lnSpc>
            </a:pPr>
            <a:r>
              <a:rPr lang="pl-PL" sz="1100" dirty="0"/>
              <a:t>ROZPORZĄDZENIE DELEGOWANE KOMISJI (UE) 2020/689 z dnia 17 grudnia 2019 r. uzupełniające rozporządzenie Parlamentu Europejskiego i Rady (UE) 2016/429 w odniesieniu do zasad dotyczących nadzoru, programów likwidacji choroby oraz statusu obszaru wolnego od choroby w przypadku niektórych chorób umieszczonych w wykazie i niektórych nowo występujących chorób</a:t>
            </a:r>
          </a:p>
          <a:p>
            <a:pPr>
              <a:lnSpc>
                <a:spcPct val="110000"/>
              </a:lnSpc>
            </a:pPr>
            <a:r>
              <a:rPr lang="pl-PL" sz="1100" dirty="0"/>
              <a:t>ROZPORZĄDZENIE MINISTRA ROLNICTWA I ROZWOJU WSI1) z dnia 12 października 2012 r. w sprawie zwalczania choroby niebieskiego języka2)</a:t>
            </a:r>
          </a:p>
          <a:p>
            <a:pPr>
              <a:lnSpc>
                <a:spcPct val="110000"/>
              </a:lnSpc>
            </a:pPr>
            <a:endParaRPr lang="pl-PL" sz="1100" dirty="0"/>
          </a:p>
          <a:p>
            <a:pPr>
              <a:lnSpc>
                <a:spcPct val="110000"/>
              </a:lnSpc>
            </a:pPr>
            <a:endParaRPr lang="pl-PL" sz="11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l-PL" sz="11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l-PL" sz="11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l-PL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03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0E9EBB-4AB3-1F74-21F8-C14D5B23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Choroba niebieskiego Języka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950E684-411D-E5BB-594D-5EE1701A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1690688"/>
            <a:ext cx="4710683" cy="458311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2000" dirty="0"/>
              <a:t>Choroba niebieskiego języka (</a:t>
            </a:r>
            <a:r>
              <a:rPr lang="pl-PL" sz="2000" dirty="0" err="1"/>
              <a:t>Bluetongue</a:t>
            </a:r>
            <a:r>
              <a:rPr lang="pl-PL" sz="2000" dirty="0"/>
              <a:t>) jest zakaźną chorobą przeżuwaczy, zarówno domowych jak i dzikich (chorują na nią bydło, owce i kozy, ale także sarny, jelenie, łosie, afrykańskie antylopy, wielbłądy, słonie), wywoływaną przez wirus z rodzaju </a:t>
            </a:r>
            <a:r>
              <a:rPr lang="pl-PL" sz="2000" dirty="0" err="1"/>
              <a:t>Orbivirus</a:t>
            </a:r>
            <a:r>
              <a:rPr lang="pl-PL" sz="2000" dirty="0"/>
              <a:t> (</a:t>
            </a:r>
            <a:r>
              <a:rPr lang="pl-PL" sz="2000" dirty="0" err="1"/>
              <a:t>Reoviridae</a:t>
            </a:r>
            <a:r>
              <a:rPr lang="pl-PL" sz="2000" dirty="0"/>
              <a:t>). Zwierzęta nie zarażają się bezpośrednio od siebie, a jedynie poprzez owady kłująco-ssące z rzędu muchówek,  rodzaju </a:t>
            </a:r>
            <a:r>
              <a:rPr lang="pl-PL" sz="2000" dirty="0" err="1"/>
              <a:t>kuczmany</a:t>
            </a:r>
            <a:r>
              <a:rPr lang="pl-PL" sz="2000" dirty="0"/>
              <a:t> (</a:t>
            </a:r>
            <a:r>
              <a:rPr lang="pl-PL" sz="2000" dirty="0" err="1"/>
              <a:t>Culicoides</a:t>
            </a:r>
            <a:r>
              <a:rPr lang="pl-PL" sz="2000" dirty="0"/>
              <a:t>) oraz poprzez krew lub nasienie.</a:t>
            </a:r>
          </a:p>
        </p:txBody>
      </p:sp>
      <p:pic>
        <p:nvPicPr>
          <p:cNvPr id="4" name="Obraz 3" descr="Obraz zawierający ssak, owca, ziemia&#10;&#10;Opis wygenerowany automatycznie">
            <a:extLst>
              <a:ext uri="{FF2B5EF4-FFF2-40B4-BE49-F238E27FC236}">
                <a16:creationId xmlns:a16="http://schemas.microsoft.com/office/drawing/2014/main" xmlns="" id="{6CB830EA-F642-BA0C-8878-4EBA2036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12" y="1990574"/>
            <a:ext cx="5188388" cy="367078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4FD29FF-460A-1AF6-45E4-10A6221D3150}"/>
              </a:ext>
            </a:extLst>
          </p:cNvPr>
          <p:cNvSpPr txBox="1"/>
          <p:nvPr/>
        </p:nvSpPr>
        <p:spPr>
          <a:xfrm>
            <a:off x="907612" y="5445914"/>
            <a:ext cx="61014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https://www.cabidigitallibrary.org/doi/10.1079/cabicompendium.91521</a:t>
            </a:r>
          </a:p>
        </p:txBody>
      </p:sp>
    </p:spTree>
    <p:extLst>
      <p:ext uri="{BB962C8B-B14F-4D97-AF65-F5344CB8AC3E}">
        <p14:creationId xmlns:p14="http://schemas.microsoft.com/office/powerpoint/2010/main" val="522171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442084-DEB4-9AE2-060A-3E1DF74E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4C05FE-6033-E65E-21C6-2982448BE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52" y="1947735"/>
            <a:ext cx="9905999" cy="354171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000" dirty="0" err="1"/>
              <a:t>Bluetongue</a:t>
            </a:r>
            <a:r>
              <a:rPr lang="pl-PL" sz="2000" dirty="0"/>
              <a:t> (BT) po raz pierwszy odnotowano ponad 125 lat temu, kiedy europejskie rasy owiec zostały wprowadzone do południowej Afryki. Wirusy BTV zostały zidentyfikowane w wielu tropikalnych i umiarkowanych obszarach świata.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Pierwsze przypadki BT w Europie zanotowano w 1924 r. na Cyprze.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W latach 1956-1960 – ognisko BT na Półwyspie Iberyjskim.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1979 – ognisko BT na greckich wyspach na Morzu Egejskim.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Od 1998 – szybkie szerzenie się BT w basenie Morza Śródziemnego (Portugalia, Hiszpania, Włochy, Grecja, Bułgaria i Turcja).</a:t>
            </a:r>
          </a:p>
        </p:txBody>
      </p:sp>
    </p:spTree>
    <p:extLst>
      <p:ext uri="{BB962C8B-B14F-4D97-AF65-F5344CB8AC3E}">
        <p14:creationId xmlns:p14="http://schemas.microsoft.com/office/powerpoint/2010/main" val="3276774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5A4658-C888-2C68-B4BB-1B32484B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Patogeneza choroby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BC443E4-260A-B194-85A6-E2E1D250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097088"/>
            <a:ext cx="8686800" cy="34624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l-PL" sz="2000" dirty="0"/>
              <a:t>Transmisja zakażenia następuje w wyniku pobrania przez owada zakażonej krwi. </a:t>
            </a:r>
          </a:p>
          <a:p>
            <a:pPr algn="just">
              <a:spcAft>
                <a:spcPts val="1200"/>
              </a:spcAft>
            </a:pPr>
            <a:r>
              <a:rPr lang="pl-PL" sz="2000" dirty="0"/>
              <a:t>W śliniankach owada dochodzi do namnażania wirusa, który po ponownym ukłuciu zostaje przeniesiony do organizmu kolejnego przeżuwacza.</a:t>
            </a:r>
          </a:p>
          <a:p>
            <a:pPr algn="just">
              <a:spcAft>
                <a:spcPts val="1200"/>
              </a:spcAft>
            </a:pPr>
            <a:r>
              <a:rPr lang="pl-PL" sz="2000" dirty="0"/>
              <a:t>Wirus namnaża się w zakażonym organizmie, uszkadzając naczynia krwionośne. </a:t>
            </a:r>
          </a:p>
        </p:txBody>
      </p:sp>
    </p:spTree>
    <p:extLst>
      <p:ext uri="{BB962C8B-B14F-4D97-AF65-F5344CB8AC3E}">
        <p14:creationId xmlns:p14="http://schemas.microsoft.com/office/powerpoint/2010/main" val="907783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BD67D8-55EF-C2EE-F7B0-98D0CF4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2" y="72830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 dirty="0"/>
              <a:t>Patogeneza choroby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5E7C6732-5D07-E7AE-F9BC-AD450EBECD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84539" y="954164"/>
            <a:ext cx="4459287" cy="561173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1700" dirty="0"/>
              <a:t>Brak możliwości zarażenia przez kontakt bezpośredni.</a:t>
            </a:r>
          </a:p>
          <a:p>
            <a:pPr algn="just">
              <a:lnSpc>
                <a:spcPct val="110000"/>
              </a:lnSpc>
            </a:pPr>
            <a:r>
              <a:rPr lang="pl-PL" sz="1700" dirty="0"/>
              <a:t>Zakażenie może nastąpić również za pośrednictwem nasienia, komórki jajowe, zarodki, a także zakażenie płodu przez łożysko chorych matek.</a:t>
            </a:r>
          </a:p>
          <a:p>
            <a:pPr algn="just">
              <a:lnSpc>
                <a:spcPct val="110000"/>
              </a:lnSpc>
            </a:pPr>
            <a:r>
              <a:rPr lang="pl-PL" sz="1700" dirty="0"/>
              <a:t>Następstwem zakażenia we wczesnym okresie ciąży u krów jest śmierć zarodków lub płodów i zmiany rozwojowe w mózgu, natomiast w przypadku zakażenia w późnym okresie ciąży rodzą się noworodki z wiremią.</a:t>
            </a:r>
          </a:p>
          <a:p>
            <a:pPr algn="just">
              <a:lnSpc>
                <a:spcPct val="110000"/>
              </a:lnSpc>
            </a:pPr>
            <a:r>
              <a:rPr lang="pl-PL" sz="1700" dirty="0"/>
              <a:t>Owce ciężarne ronią lub rodzą martwe jagnięta lub jagnięta ze zmianami rozwojowymi w ośrodkowym układzie nerwowym, siatkówce lub układzie kostnym. W zakażeniach w późnym okresie ciąży rodzą się zdrowe jagnięta</a:t>
            </a:r>
          </a:p>
        </p:txBody>
      </p:sp>
      <p:pic>
        <p:nvPicPr>
          <p:cNvPr id="6" name="Obraz 5" descr="Obraz zawierający Mózg&#10;&#10;Opis wygenerowany automatycznie">
            <a:extLst>
              <a:ext uri="{FF2B5EF4-FFF2-40B4-BE49-F238E27FC236}">
                <a16:creationId xmlns:a16="http://schemas.microsoft.com/office/drawing/2014/main" xmlns="" id="{9EC69CD5-8A40-0658-A147-993315E4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7702"/>
            <a:ext cx="5456279" cy="403764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0DC4CDE-1A43-8CF7-9903-8A729612F44D}"/>
              </a:ext>
            </a:extLst>
          </p:cNvPr>
          <p:cNvSpPr txBox="1"/>
          <p:nvPr/>
        </p:nvSpPr>
        <p:spPr>
          <a:xfrm>
            <a:off x="5872451" y="488950"/>
            <a:ext cx="6105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(a) Normalny mózg: (b) Mózg z hipoplazją móżdżku wynikającą z wrodzonego zakażenia </a:t>
            </a:r>
            <a:r>
              <a:rPr lang="pl-PL" dirty="0" err="1"/>
              <a:t>bluetongue</a:t>
            </a:r>
            <a:r>
              <a:rPr lang="pl-PL" dirty="0"/>
              <a:t>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112EF8EB-EBCB-F8F6-1537-8E9FB498541E}"/>
              </a:ext>
            </a:extLst>
          </p:cNvPr>
          <p:cNvSpPr txBox="1"/>
          <p:nvPr/>
        </p:nvSpPr>
        <p:spPr>
          <a:xfrm>
            <a:off x="6309836" y="5436159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https://www.cabidigitallibrary.org/doi/10.1079/cabicompendium.91521</a:t>
            </a:r>
          </a:p>
        </p:txBody>
      </p:sp>
    </p:spTree>
    <p:extLst>
      <p:ext uri="{BB962C8B-B14F-4D97-AF65-F5344CB8AC3E}">
        <p14:creationId xmlns:p14="http://schemas.microsoft.com/office/powerpoint/2010/main" val="1833052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2E8CC9-510D-6427-D741-AF3E8B23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Choroba-Bydło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46770BC-E1FF-ED5F-6984-93C17FEA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93456"/>
            <a:ext cx="4951411" cy="389774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l-PL" sz="2200" dirty="0"/>
              <a:t>Bydło zakaża się znacznie częściej niż owce, aczkolwiek bydło choruje rzadko. Choroba przebiega w łagodniejszej postaci niż u owiec. Po przechorowaniu może stać się nosicielem zarazka, co prowadzi do zakażania </a:t>
            </a:r>
            <a:r>
              <a:rPr lang="pl-PL" sz="2200" dirty="0" err="1"/>
              <a:t>kuczmanów</a:t>
            </a:r>
            <a:r>
              <a:rPr lang="pl-PL" sz="2200" dirty="0"/>
              <a:t> i przenoszenia wirusa za ich pośrednictwem na zwierzęta zdrowe.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70B42F7-D088-F940-01F6-B9341A1B3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9" y="1833964"/>
            <a:ext cx="2881746" cy="434950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895A478-8058-3F00-E52C-3D014D58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43" y="5599347"/>
            <a:ext cx="539542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9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81EBF1-C22D-CDC1-B2DE-2F394763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911" y="59718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 dirty="0"/>
              <a:t>Objawy-bydło</a:t>
            </a:r>
          </a:p>
        </p:txBody>
      </p:sp>
      <p:sp>
        <p:nvSpPr>
          <p:cNvPr id="47" name="Symbol zastępczy zawartości 2">
            <a:extLst>
              <a:ext uri="{FF2B5EF4-FFF2-40B4-BE49-F238E27FC236}">
                <a16:creationId xmlns:a16="http://schemas.microsoft.com/office/drawing/2014/main" xmlns="" id="{40C62AAE-FD2B-FDFA-1B5F-333013FB8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11" y="1143000"/>
            <a:ext cx="5222916" cy="52196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l-PL" sz="1700" dirty="0"/>
              <a:t>Gorączka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Ślinotok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Zaczerwienienie i obrzęk błony śluzowej jamy ustnej,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Owrzodzenie opuszki zębowej i niekiedy końca języka,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Zapalenie koronki i tworzywa racic, będące przyczyną kulawizny,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U krów mlecznych - łuszczenie się naskórka strzyków i tworzenie się strupów,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Ronienia,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Rodzenie zdeformowanych cieląt, przy czym deformacje dotyczą najczęściej głowy. Na zakażenie najbardziej podatne są płody w okresie rozwoju mózgu.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246E869-014C-E933-37B3-7726B81C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101" y="618518"/>
            <a:ext cx="3726076" cy="559601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813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ADCE81-B80E-396E-C5EA-B198E881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Choroba Owce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75BB68-5671-D438-1EEF-63496B82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U owiec choroba może przebiegać od zakażenia bezobjawowego lub postaci przewlekłej do </a:t>
            </a:r>
            <a:r>
              <a:rPr lang="pl-PL" dirty="0" err="1"/>
              <a:t>nadostrej</a:t>
            </a:r>
            <a:r>
              <a:rPr lang="pl-PL" dirty="0"/>
              <a:t> i ostrej.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A39FB9D-82C3-3A7C-9357-BC81C81EC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2500311"/>
            <a:ext cx="4689234" cy="304800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223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A7C592-0545-5ABD-FEC1-3E547CFA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14" y="132743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 dirty="0"/>
              <a:t>Objawy-owce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0EF7EA-E038-22BB-49F3-C133264F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32" y="1083469"/>
            <a:ext cx="5302250" cy="519334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l-PL" sz="1400" dirty="0"/>
              <a:t>Bardzo wysoka temperatura ciała 41-42 C,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Spadek kondycji, posmutnienie, depresja i utrata mleczności,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Obrzęk warg, powiek i małżowin usznych,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Silne zaczerwienienie błony śluzowej policzków i jamy nosowej,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Drobne wybroczyny pod śluzówką jamy ustnej i nosowej,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Owrzodzenie warg, opuszki zębowej oraz w niektórych przypadkach języka,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Duszność, ślinotok, obfity wypływ z nosa, początkowo surowiczy, następnie śluzowo-ropny i krwawy,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Wymioty mogące być przyczyną zachłystowego zapalenia płuc,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Przekrwiony, obrzękły, siny i wystający z jamy ustnej język,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Biegunka, kał z domieszką krwi,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Kulawizna jako następstwo zapalenia koronki i tworzywa racic,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Możliwe zapalenie płuc i zwyrodnienie mięśni,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Ciężarne samice mogą rodzić martwe lub zdeformowane jagnięta.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4D92BD2-8982-780B-10DC-61F5DA06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1" y="1611313"/>
            <a:ext cx="5456279" cy="359071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736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zór prezentacji - GIW 2024 (PLN)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1585</Words>
  <Application>Microsoft Office PowerPoint</Application>
  <PresentationFormat>Panoramiczny</PresentationFormat>
  <Paragraphs>152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Wzór prezentacji - GIW 2024 (PLN)</vt:lpstr>
      <vt:lpstr>Choroba niebieskiego języka</vt:lpstr>
      <vt:lpstr>Choroba niebieskiego Języka</vt:lpstr>
      <vt:lpstr>Historia</vt:lpstr>
      <vt:lpstr>Patogeneza choroby</vt:lpstr>
      <vt:lpstr>Patogeneza choroby</vt:lpstr>
      <vt:lpstr>Choroba-Bydło</vt:lpstr>
      <vt:lpstr>Objawy-bydło</vt:lpstr>
      <vt:lpstr>Choroba Owce</vt:lpstr>
      <vt:lpstr>Objawy-owce</vt:lpstr>
      <vt:lpstr>Zmiany Anatomopatologiczne</vt:lpstr>
      <vt:lpstr>BTV a produkty Pochodzenia zwierzęcego </vt:lpstr>
      <vt:lpstr>RODZAJ PRÓBEK ORAZ SPOSÓB ICH POBIERANIA I WYSYŁANIA DO BADAŃ LABORATORYJNYCH w Kontekście Choroby Niebieskiego Języka – Załącznik do rozporządzenia Ministra Rolnictwa i Rozwoju Wsi z dnia 12 października 2012 r. w sprawie zwalczania choroby niebieskiego języka</vt:lpstr>
      <vt:lpstr>Laboratoria</vt:lpstr>
      <vt:lpstr>Środki zwalczania chorób w przypadku podejrzenia Zakażenia zgodnie z rozporządzeniem UE 2020/689</vt:lpstr>
      <vt:lpstr>Postępowanie przy podejrzeniu choroby zgodnie z Rozporządzeniem krajowym Ministra Rolnictwa i Rozwoju Wsi z dnia 12 października 2012 r. (poz. 1158) </vt:lpstr>
      <vt:lpstr>Środki zwalczania chorób w przypadku potwierdzenia zakażenia BTV zgodnie z rozporządzeniem UE 2020/689 </vt:lpstr>
      <vt:lpstr>BTV w Unii Europejskiej</vt:lpstr>
      <vt:lpstr>Bibliografia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Choroba niebieskiego języka</dc:title>
  <dc:creator>Carolina Birówka</dc:creator>
  <cp:lastModifiedBy>User</cp:lastModifiedBy>
  <cp:revision>15</cp:revision>
  <dcterms:created xsi:type="dcterms:W3CDTF">2024-09-13T06:20:04Z</dcterms:created>
  <dcterms:modified xsi:type="dcterms:W3CDTF">2024-10-22T13:06:19Z</dcterms:modified>
</cp:coreProperties>
</file>